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jpg" ContentType="image/png"/>
  <Override PartName="/ppt/notesSlides/notesSlide11.xml" ContentType="application/vnd.openxmlformats-officedocument.presentationml.notesSlide+xml"/>
  <Override PartName="/ppt/media/image19.jpg" ContentType="image/png"/>
  <Override PartName="/ppt/notesSlides/notesSlide12.xml" ContentType="application/vnd.openxmlformats-officedocument.presentationml.notesSlide+xml"/>
  <Override PartName="/ppt/media/image20.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Lst>
  <p:notesMasterIdLst>
    <p:notesMasterId r:id="rId29"/>
  </p:notesMasterIdLst>
  <p:sldIdLst>
    <p:sldId id="256" r:id="rId3"/>
    <p:sldId id="295" r:id="rId4"/>
    <p:sldId id="257" r:id="rId5"/>
    <p:sldId id="259" r:id="rId6"/>
    <p:sldId id="261" r:id="rId7"/>
    <p:sldId id="297" r:id="rId8"/>
    <p:sldId id="281" r:id="rId9"/>
    <p:sldId id="263" r:id="rId10"/>
    <p:sldId id="298" r:id="rId11"/>
    <p:sldId id="299" r:id="rId12"/>
    <p:sldId id="300" r:id="rId13"/>
    <p:sldId id="301" r:id="rId14"/>
    <p:sldId id="302" r:id="rId15"/>
    <p:sldId id="303" r:id="rId16"/>
    <p:sldId id="305" r:id="rId17"/>
    <p:sldId id="304" r:id="rId18"/>
    <p:sldId id="306" r:id="rId19"/>
    <p:sldId id="307" r:id="rId20"/>
    <p:sldId id="308" r:id="rId21"/>
    <p:sldId id="309" r:id="rId22"/>
    <p:sldId id="310" r:id="rId23"/>
    <p:sldId id="311" r:id="rId24"/>
    <p:sldId id="296" r:id="rId25"/>
    <p:sldId id="312" r:id="rId26"/>
    <p:sldId id="314" r:id="rId27"/>
    <p:sldId id="313" r:id="rId28"/>
  </p:sldIdLst>
  <p:sldSz cx="9144000" cy="5143500" type="screen16x9"/>
  <p:notesSz cx="6858000" cy="9144000"/>
  <p:embeddedFontLst>
    <p:embeddedFont>
      <p:font typeface="Gill Sans MT" panose="020B0502020104020203" pitchFamily="3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Roboto Condensed" panose="020B0604020202020204" charset="0"/>
      <p:regular r:id="rId42"/>
      <p:bold r:id="rId43"/>
      <p:italic r:id="rId44"/>
      <p:boldItalic r:id="rId45"/>
    </p:embeddedFont>
    <p:embeddedFont>
      <p:font typeface="Wingdings 2" panose="05020102010507070707" pitchFamily="18" charset="2"/>
      <p:regular r:id="rId46"/>
    </p:embeddedFont>
    <p:embeddedFont>
      <p:font typeface="Arvo" panose="020B0604020202020204" charset="0"/>
      <p:regular r:id="rId47"/>
      <p:bold r:id="rId48"/>
      <p:italic r:id="rId49"/>
      <p:boldItalic r:id="rId50"/>
    </p:embeddedFont>
    <p:embeddedFont>
      <p:font typeface="Oswald" panose="020B0604020202020204" charset="0"/>
      <p:regular r:id="rId51"/>
      <p:bold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27665BA-8202-44FC-AD62-C9F0E3EA811A}">
  <a:tblStyle styleId="{E27665BA-8202-44FC-AD62-C9F0E3EA811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5DE48A-E3B5-44D0-98CB-AE0B3FDC0379}"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0.fntdata"/><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8746041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845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7964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576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311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116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65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944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4629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7849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698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001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12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971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10401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5940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CD3F15BC-4AA1-41C4-8C26-91A7E3BB93DC}" type="slidenum">
              <a:rPr lang="en-US" smtClean="0">
                <a:solidFill>
                  <a:prstClr val="black"/>
                </a:solidFill>
                <a:latin typeface="Calibri" panose="020F0502020204030204"/>
              </a: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458226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9797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9502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5231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62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454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debaa7b3a2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debaa7b3a2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15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87376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solidFill>
                <a:srgbClr val="4590B8"/>
              </a:solidFill>
            </a:endParaRPr>
          </a:p>
        </p:txBody>
      </p:sp>
      <p:sp>
        <p:nvSpPr>
          <p:cNvPr id="8" name="Footer Placeholder 7"/>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9" name="Slide Number Placeholder 8"/>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09286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a:solidFill>
                <a:srgbClr val="4590B8"/>
              </a:solidFill>
            </a:endParaRPr>
          </a:p>
        </p:txBody>
      </p:sp>
      <p:sp>
        <p:nvSpPr>
          <p:cNvPr id="4" name="Footer Placeholder 3"/>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1534674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solidFill>
                <a:srgbClr val="4590B8"/>
              </a:solidFill>
            </a:endParaRPr>
          </a:p>
        </p:txBody>
      </p:sp>
      <p:sp>
        <p:nvSpPr>
          <p:cNvPr id="3" name="Footer Placeholder 2"/>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9778717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smtClean="0">
                <a:solidFill>
                  <a:srgbClr val="1A3260">
                    <a:lumMod val="75000"/>
                    <a:lumOff val="25000"/>
                  </a:srgbClr>
                </a:solidFill>
              </a:rPr>
              <a:t>Add a footer</a:t>
            </a:r>
            <a:endParaRPr lang="en-US">
              <a:solidFill>
                <a:srgbClr val="1A3260">
                  <a:lumMod val="75000"/>
                  <a:lumOff val="25000"/>
                </a:srgbClr>
              </a:solidFill>
            </a:endParaRP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2776697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solidFill>
                <a:srgbClr val="4590B8"/>
              </a:solidFill>
            </a:endParaRPr>
          </a:p>
        </p:txBody>
      </p:sp>
      <p:sp>
        <p:nvSpPr>
          <p:cNvPr id="6" name="Footer Placeholder 5"/>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944201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solidFill>
                <a:srgbClr val="4590B8"/>
              </a:solidFill>
            </a:endParaRPr>
          </a:p>
        </p:txBody>
      </p:sp>
      <p:sp>
        <p:nvSpPr>
          <p:cNvPr id="5" name="Footer Placeholder 4"/>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22891989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5" name="Footer Placeholder 4"/>
          <p:cNvSpPr>
            <a:spLocks noGrp="1"/>
          </p:cNvSpPr>
          <p:nvPr>
            <p:ph type="ftr" sz="quarter" idx="11"/>
          </p:nvPr>
        </p:nvSpPr>
        <p:spPr>
          <a:xfrm>
            <a:off x="581193" y="4463859"/>
            <a:ext cx="5922209" cy="273844"/>
          </a:xfrm>
        </p:spPr>
        <p:txBody>
          <a:bodyPr/>
          <a:lstStyle/>
          <a:p>
            <a:r>
              <a:rPr lang="en-US" smtClean="0">
                <a:solidFill>
                  <a:srgbClr val="4590B8"/>
                </a:solidFill>
              </a:rPr>
              <a:t>Add a footer</a:t>
            </a:r>
            <a:endParaRPr lang="en-US">
              <a:solidFill>
                <a:srgbClr val="4590B8"/>
              </a:solidFill>
            </a:endParaRPr>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fld id="{D57F1E4F-1CFF-5643-939E-217C01CDF565}"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23232323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1"/>
            <a:ext cx="9144000" cy="5089922"/>
          </a:xfrm>
          <a:solidFill>
            <a:schemeClr val="tx1">
              <a:lumMod val="75000"/>
              <a:lumOff val="25000"/>
            </a:schemeClr>
          </a:solidFill>
        </p:spPr>
        <p:txBody>
          <a:bodyPr lIns="1044000" rIns="0" anchor="ctr"/>
          <a:lstStyle>
            <a:lvl1pPr marL="0" indent="0" algn="l">
              <a:buNone/>
              <a:defRPr sz="825"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4752001" y="1"/>
            <a:ext cx="2984681" cy="5089922"/>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buFontTx/>
              <a:buNone/>
            </a:pPr>
            <a:endParaRPr lang="en-US" sz="1350" kern="1200">
              <a:solidFill>
                <a:prstClr val="white"/>
              </a:solidFill>
            </a:endParaRPr>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4904922" y="1782750"/>
            <a:ext cx="2678837" cy="1790700"/>
          </a:xfrm>
        </p:spPr>
        <p:txBody>
          <a:bodyPr anchor="b"/>
          <a:lstStyle>
            <a:lvl1pPr algn="l">
              <a:defRPr sz="2700" spc="-225">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4904922" y="3721894"/>
            <a:ext cx="2678837" cy="914400"/>
          </a:xfrm>
        </p:spPr>
        <p:txBody>
          <a:bodyPr/>
          <a:lstStyle>
            <a:lvl1pPr marL="0" indent="0" algn="l">
              <a:buNone/>
              <a:defRPr sz="18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0" y="5089923"/>
            <a:ext cx="8828999" cy="53578"/>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buFontTx/>
              <a:buNone/>
            </a:pPr>
            <a:endParaRPr lang="en-US" sz="1350" kern="1200">
              <a:solidFill>
                <a:prstClr val="white"/>
              </a:solidFill>
            </a:endParaRPr>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8828999" y="5089923"/>
            <a:ext cx="315000" cy="535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buFontTx/>
              <a:buNone/>
            </a:pPr>
            <a:endParaRPr lang="en-US" sz="1350" kern="1200">
              <a:solidFill>
                <a:prstClr val="white"/>
              </a:solidFill>
            </a:endParaRPr>
          </a:p>
        </p:txBody>
      </p:sp>
    </p:spTree>
    <p:extLst>
      <p:ext uri="{BB962C8B-B14F-4D97-AF65-F5344CB8AC3E}">
        <p14:creationId xmlns:p14="http://schemas.microsoft.com/office/powerpoint/2010/main" val="1959567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a:solidFill>
                  <a:srgbClr val="4590B8"/>
                </a:solidFill>
              </a:rPr>
              <a:t>Add a footer</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smtClean="0">
                <a:solidFill>
                  <a:srgbClr val="4590B8"/>
                </a:solidFill>
              </a:rPr>
              <a:pPr/>
              <a:t>‹#›</a:t>
            </a:fld>
            <a:endParaRPr lang="en-US">
              <a:solidFill>
                <a:srgbClr val="4590B8"/>
              </a:solidFill>
            </a:endParaRPr>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323850" y="1739761"/>
            <a:ext cx="1014275" cy="1014275"/>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825"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00025" lvl="0" indent="-200025" algn="ctr"/>
            <a:r>
              <a:rPr lang="en-US" noProof="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1481141" y="1864435"/>
            <a:ext cx="1593000" cy="526154"/>
          </a:xfrm>
        </p:spPr>
        <p:txBody>
          <a:bodyPr anchor="b"/>
          <a:lstStyle>
            <a:lvl1pPr marL="0" indent="0" algn="l">
              <a:buFont typeface="Arial" panose="020B0604020202020204" pitchFamily="34" charset="0"/>
              <a:buNone/>
              <a:defRPr sz="18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1481141" y="2928741"/>
            <a:ext cx="1593000" cy="1350000"/>
          </a:xfrm>
        </p:spPr>
        <p:txBody>
          <a:bodyPr/>
          <a:lstStyle>
            <a:lvl1pPr marL="0" indent="0" algn="l">
              <a:buNone/>
              <a:defRPr sz="105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323850" y="756000"/>
            <a:ext cx="8504635" cy="270000"/>
          </a:xfrm>
        </p:spPr>
        <p:txBody>
          <a:bodyPr/>
          <a:lstStyle>
            <a:lvl1pPr marL="0" indent="0">
              <a:buNone/>
              <a:defRPr/>
            </a:lvl1pPr>
            <a:lvl2pPr marL="200025" indent="0">
              <a:buNone/>
              <a:defRPr/>
            </a:lvl2pPr>
            <a:lvl3pPr marL="407194" indent="0">
              <a:buNone/>
              <a:defRPr/>
            </a:lvl3pPr>
            <a:lvl4pPr marL="607219" indent="0">
              <a:buNone/>
              <a:defRPr/>
            </a:lvl4pPr>
            <a:lvl5pPr marL="807244"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1481141" y="2595774"/>
            <a:ext cx="1593000" cy="184414"/>
          </a:xfrm>
        </p:spPr>
        <p:txBody>
          <a:bodyPr/>
          <a:lstStyle>
            <a:lvl1pPr marL="0" indent="0" algn="l">
              <a:buFont typeface="Arial" panose="020B0604020202020204" pitchFamily="34" charset="0"/>
              <a:buNone/>
              <a:defRPr sz="105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3201022" y="1739761"/>
            <a:ext cx="1014275" cy="1014275"/>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825"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00025" lvl="0" indent="-200025" algn="ctr"/>
            <a:r>
              <a:rPr lang="en-US" noProof="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4358312" y="1864435"/>
            <a:ext cx="1593000" cy="526154"/>
          </a:xfrm>
        </p:spPr>
        <p:txBody>
          <a:bodyPr anchor="b"/>
          <a:lstStyle>
            <a:lvl1pPr marL="0" indent="0" algn="l">
              <a:buFont typeface="Arial" panose="020B0604020202020204" pitchFamily="34" charset="0"/>
              <a:buNone/>
              <a:defRPr sz="18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4358312" y="2928741"/>
            <a:ext cx="1593000" cy="1350000"/>
          </a:xfrm>
        </p:spPr>
        <p:txBody>
          <a:bodyPr/>
          <a:lstStyle>
            <a:lvl1pPr marL="0" indent="0" algn="l">
              <a:buNone/>
              <a:defRPr sz="105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4358312" y="2595774"/>
            <a:ext cx="1593000" cy="184414"/>
          </a:xfrm>
        </p:spPr>
        <p:txBody>
          <a:bodyPr/>
          <a:lstStyle>
            <a:lvl1pPr marL="0" indent="0" algn="l">
              <a:buFont typeface="Arial" panose="020B0604020202020204" pitchFamily="34" charset="0"/>
              <a:buNone/>
              <a:defRPr sz="105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6084619" y="1739761"/>
            <a:ext cx="1014275" cy="1014275"/>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825"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00025" lvl="0" indent="-200025" algn="ctr"/>
            <a:r>
              <a:rPr lang="en-US" noProof="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7235485" y="1864435"/>
            <a:ext cx="1593000" cy="526154"/>
          </a:xfrm>
        </p:spPr>
        <p:txBody>
          <a:bodyPr anchor="b"/>
          <a:lstStyle>
            <a:lvl1pPr marL="0" indent="0" algn="l">
              <a:buFont typeface="Arial" panose="020B0604020202020204" pitchFamily="34" charset="0"/>
              <a:buNone/>
              <a:defRPr sz="18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7235485" y="2928741"/>
            <a:ext cx="1593000" cy="1350000"/>
          </a:xfrm>
        </p:spPr>
        <p:txBody>
          <a:bodyPr/>
          <a:lstStyle>
            <a:lvl1pPr marL="0" indent="0" algn="l">
              <a:buNone/>
              <a:defRPr sz="105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7235485" y="2595774"/>
            <a:ext cx="1593000" cy="184414"/>
          </a:xfrm>
        </p:spPr>
        <p:txBody>
          <a:bodyPr/>
          <a:lstStyle>
            <a:lvl1pPr marL="0" indent="0" algn="l">
              <a:buFont typeface="Arial" panose="020B0604020202020204" pitchFamily="34" charset="0"/>
              <a:buNone/>
              <a:defRPr sz="105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3299879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5"/>
              </a:buClr>
              <a:buSzPts val="2000"/>
              <a:buNone/>
              <a:defRPr sz="2000">
                <a:solidFill>
                  <a:schemeClr val="accent5"/>
                </a:solidFill>
              </a:defRPr>
            </a:lvl1pPr>
            <a:lvl2pPr lvl="1" rtl="0">
              <a:spcBef>
                <a:spcPts val="1000"/>
              </a:spcBef>
              <a:spcAft>
                <a:spcPts val="0"/>
              </a:spcAft>
              <a:buClr>
                <a:schemeClr val="accent5"/>
              </a:buClr>
              <a:buSzPts val="2000"/>
              <a:buNone/>
              <a:defRPr sz="2000">
                <a:solidFill>
                  <a:schemeClr val="accent5"/>
                </a:solidFill>
              </a:defRPr>
            </a:lvl2pPr>
            <a:lvl3pPr lvl="2" rtl="0">
              <a:spcBef>
                <a:spcPts val="1000"/>
              </a:spcBef>
              <a:spcAft>
                <a:spcPts val="0"/>
              </a:spcAft>
              <a:buClr>
                <a:schemeClr val="accent5"/>
              </a:buClr>
              <a:buSzPts val="2000"/>
              <a:buNone/>
              <a:defRPr sz="2000">
                <a:solidFill>
                  <a:schemeClr val="accent5"/>
                </a:solidFill>
              </a:defRPr>
            </a:lvl3pPr>
            <a:lvl4pPr lvl="3" rtl="0">
              <a:spcBef>
                <a:spcPts val="1000"/>
              </a:spcBef>
              <a:spcAft>
                <a:spcPts val="0"/>
              </a:spcAft>
              <a:buClr>
                <a:schemeClr val="accent5"/>
              </a:buClr>
              <a:buSzPts val="2000"/>
              <a:buNone/>
              <a:defRPr sz="2000">
                <a:solidFill>
                  <a:schemeClr val="accent5"/>
                </a:solidFill>
              </a:defRPr>
            </a:lvl4pPr>
            <a:lvl5pPr lvl="4" rtl="0">
              <a:spcBef>
                <a:spcPts val="1000"/>
              </a:spcBef>
              <a:spcAft>
                <a:spcPts val="0"/>
              </a:spcAft>
              <a:buClr>
                <a:schemeClr val="accent5"/>
              </a:buClr>
              <a:buSzPts val="2000"/>
              <a:buNone/>
              <a:defRPr sz="2000">
                <a:solidFill>
                  <a:schemeClr val="accent5"/>
                </a:solidFill>
              </a:defRPr>
            </a:lvl5pPr>
            <a:lvl6pPr lvl="5" rtl="0">
              <a:spcBef>
                <a:spcPts val="1000"/>
              </a:spcBef>
              <a:spcAft>
                <a:spcPts val="0"/>
              </a:spcAft>
              <a:buClr>
                <a:schemeClr val="accent5"/>
              </a:buClr>
              <a:buSzPts val="2000"/>
              <a:buNone/>
              <a:defRPr sz="2000">
                <a:solidFill>
                  <a:schemeClr val="accent5"/>
                </a:solidFill>
              </a:defRPr>
            </a:lvl6pPr>
            <a:lvl7pPr lvl="6" rtl="0">
              <a:spcBef>
                <a:spcPts val="1000"/>
              </a:spcBef>
              <a:spcAft>
                <a:spcPts val="0"/>
              </a:spcAft>
              <a:buClr>
                <a:schemeClr val="accent5"/>
              </a:buClr>
              <a:buSzPts val="2000"/>
              <a:buNone/>
              <a:defRPr sz="2000">
                <a:solidFill>
                  <a:schemeClr val="accent5"/>
                </a:solidFill>
              </a:defRPr>
            </a:lvl7pPr>
            <a:lvl8pPr lvl="7" rtl="0">
              <a:spcBef>
                <a:spcPts val="1000"/>
              </a:spcBef>
              <a:spcAft>
                <a:spcPts val="0"/>
              </a:spcAft>
              <a:buClr>
                <a:schemeClr val="accent5"/>
              </a:buClr>
              <a:buSzPts val="2000"/>
              <a:buNone/>
              <a:defRPr sz="2000">
                <a:solidFill>
                  <a:schemeClr val="accent5"/>
                </a:solidFill>
              </a:defRPr>
            </a:lvl8pPr>
            <a:lvl9pPr lvl="8" rtl="0">
              <a:spcBef>
                <a:spcPts val="1000"/>
              </a:spcBef>
              <a:spcAft>
                <a:spcPts val="1000"/>
              </a:spcAft>
              <a:buClr>
                <a:schemeClr val="accent5"/>
              </a:buClr>
              <a:buSzPts val="2000"/>
              <a:buNone/>
              <a:defRPr sz="2000">
                <a:solidFill>
                  <a:schemeClr val="accent5"/>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6946842" y="4472723"/>
            <a:ext cx="2202830" cy="670795"/>
            <a:chOff x="5575242" y="4472723"/>
            <a:chExt cx="2202830" cy="670795"/>
          </a:xfrm>
        </p:grpSpPr>
        <p:sp>
          <p:nvSpPr>
            <p:cNvPr id="63" name="Google Shape;63;p5"/>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5"/>
            <p:cNvGrpSpPr/>
            <p:nvPr/>
          </p:nvGrpSpPr>
          <p:grpSpPr>
            <a:xfrm flipH="1">
              <a:off x="5734850" y="4472723"/>
              <a:ext cx="2040837" cy="670795"/>
              <a:chOff x="1297954" y="330075"/>
              <a:chExt cx="5169293" cy="1699506"/>
            </a:xfrm>
          </p:grpSpPr>
          <p:sp>
            <p:nvSpPr>
              <p:cNvPr id="65" name="Google Shape;65;p5"/>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5"/>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5"/>
            <p:cNvGrpSpPr/>
            <p:nvPr/>
          </p:nvGrpSpPr>
          <p:grpSpPr>
            <a:xfrm flipH="1">
              <a:off x="5578209" y="4646738"/>
              <a:ext cx="2199863" cy="304563"/>
              <a:chOff x="-5827153" y="330075"/>
              <a:chExt cx="12276019" cy="1699569"/>
            </a:xfrm>
          </p:grpSpPr>
          <p:sp>
            <p:nvSpPr>
              <p:cNvPr id="68" name="Google Shape;68;p5"/>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5"/>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 name="Google Shape;70;p5"/>
          <p:cNvGrpSpPr/>
          <p:nvPr/>
        </p:nvGrpSpPr>
        <p:grpSpPr>
          <a:xfrm>
            <a:off x="-4" y="40"/>
            <a:ext cx="7072430" cy="1327315"/>
            <a:chOff x="-4" y="40"/>
            <a:chExt cx="7072430" cy="1327315"/>
          </a:xfrm>
        </p:grpSpPr>
        <p:sp>
          <p:nvSpPr>
            <p:cNvPr id="71" name="Google Shape;71;p5"/>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72" name="Google Shape;72;p5"/>
            <p:cNvGrpSpPr/>
            <p:nvPr/>
          </p:nvGrpSpPr>
          <p:grpSpPr>
            <a:xfrm rot="10800000" flipH="1">
              <a:off x="3" y="40"/>
              <a:ext cx="6756168" cy="1327315"/>
              <a:chOff x="-2168138" y="330075"/>
              <a:chExt cx="8650663" cy="1699506"/>
            </a:xfrm>
          </p:grpSpPr>
          <p:sp>
            <p:nvSpPr>
              <p:cNvPr id="73" name="Google Shape;73;p5"/>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4" name="Google Shape;74;p5"/>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75" name="Google Shape;75;p5"/>
            <p:cNvGrpSpPr/>
            <p:nvPr/>
          </p:nvGrpSpPr>
          <p:grpSpPr>
            <a:xfrm rot="10800000" flipH="1">
              <a:off x="-4" y="381007"/>
              <a:ext cx="7072430" cy="771744"/>
              <a:chOff x="-9092084" y="330075"/>
              <a:chExt cx="15574609" cy="1699501"/>
            </a:xfrm>
          </p:grpSpPr>
          <p:sp>
            <p:nvSpPr>
              <p:cNvPr id="76" name="Google Shape;76;p5"/>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77" name="Google Shape;77;p5"/>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noAutofit/>
          </a:bodyPr>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grpSp>
        <p:nvGrpSpPr>
          <p:cNvPr id="163" name="Google Shape;163;p10"/>
          <p:cNvGrpSpPr/>
          <p:nvPr/>
        </p:nvGrpSpPr>
        <p:grpSpPr>
          <a:xfrm rot="10800000">
            <a:off x="-8" y="-2"/>
            <a:ext cx="2202830" cy="670795"/>
            <a:chOff x="5575242" y="4472723"/>
            <a:chExt cx="2202830" cy="670795"/>
          </a:xfrm>
        </p:grpSpPr>
        <p:sp>
          <p:nvSpPr>
            <p:cNvPr id="164" name="Google Shape;164;p10"/>
            <p:cNvSpPr/>
            <p:nvPr/>
          </p:nvSpPr>
          <p:spPr>
            <a:xfrm rot="10800000">
              <a:off x="5575242" y="4948334"/>
              <a:ext cx="394200" cy="131400"/>
            </a:xfrm>
            <a:prstGeom prst="triangle">
              <a:avLst>
                <a:gd name="adj" fmla="val 3242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10"/>
            <p:cNvGrpSpPr/>
            <p:nvPr/>
          </p:nvGrpSpPr>
          <p:grpSpPr>
            <a:xfrm flipH="1">
              <a:off x="5734850" y="4472723"/>
              <a:ext cx="2040837" cy="670795"/>
              <a:chOff x="1297954" y="330075"/>
              <a:chExt cx="5169293" cy="1699506"/>
            </a:xfrm>
          </p:grpSpPr>
          <p:sp>
            <p:nvSpPr>
              <p:cNvPr id="166" name="Google Shape;166;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10"/>
            <p:cNvGrpSpPr/>
            <p:nvPr/>
          </p:nvGrpSpPr>
          <p:grpSpPr>
            <a:xfrm flipH="1">
              <a:off x="5578209" y="4646738"/>
              <a:ext cx="2199863" cy="304563"/>
              <a:chOff x="-5827153" y="330075"/>
              <a:chExt cx="12276019" cy="1699569"/>
            </a:xfrm>
          </p:grpSpPr>
          <p:sp>
            <p:nvSpPr>
              <p:cNvPr id="169" name="Google Shape;169;p10"/>
              <p:cNvSpPr/>
              <p:nvPr/>
            </p:nvSpPr>
            <p:spPr>
              <a:xfrm>
                <a:off x="-5827153" y="330144"/>
                <a:ext cx="10612200" cy="169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p:nvPr/>
            </p:nvSpPr>
            <p:spPr>
              <a:xfrm>
                <a:off x="4749366" y="330075"/>
                <a:ext cx="1699500" cy="16995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1" name="Google Shape;171;p10"/>
          <p:cNvGrpSpPr/>
          <p:nvPr/>
        </p:nvGrpSpPr>
        <p:grpSpPr>
          <a:xfrm>
            <a:off x="6946842" y="4472723"/>
            <a:ext cx="2202830" cy="670795"/>
            <a:chOff x="5575242" y="4472723"/>
            <a:chExt cx="2202830" cy="670795"/>
          </a:xfrm>
        </p:grpSpPr>
        <p:sp>
          <p:nvSpPr>
            <p:cNvPr id="172" name="Google Shape;172;p10"/>
            <p:cNvSpPr/>
            <p:nvPr/>
          </p:nvSpPr>
          <p:spPr>
            <a:xfrm rot="10800000">
              <a:off x="5575242" y="4948334"/>
              <a:ext cx="394200" cy="131400"/>
            </a:xfrm>
            <a:prstGeom prst="triangle">
              <a:avLst>
                <a:gd name="adj" fmla="val 3242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 name="Google Shape;173;p10"/>
            <p:cNvGrpSpPr/>
            <p:nvPr/>
          </p:nvGrpSpPr>
          <p:grpSpPr>
            <a:xfrm flipH="1">
              <a:off x="5734850" y="4472723"/>
              <a:ext cx="2040837" cy="670795"/>
              <a:chOff x="1297954" y="330075"/>
              <a:chExt cx="5169293" cy="1699506"/>
            </a:xfrm>
          </p:grpSpPr>
          <p:sp>
            <p:nvSpPr>
              <p:cNvPr id="174" name="Google Shape;174;p10"/>
              <p:cNvSpPr/>
              <p:nvPr/>
            </p:nvSpPr>
            <p:spPr>
              <a:xfrm>
                <a:off x="1297954" y="330081"/>
                <a:ext cx="3476700" cy="1699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4767747" y="330075"/>
                <a:ext cx="1699500" cy="16995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10"/>
            <p:cNvGrpSpPr/>
            <p:nvPr/>
          </p:nvGrpSpPr>
          <p:grpSpPr>
            <a:xfrm flipH="1">
              <a:off x="5578209" y="4646738"/>
              <a:ext cx="2199863" cy="304563"/>
              <a:chOff x="-5827153" y="330075"/>
              <a:chExt cx="12276019" cy="1699569"/>
            </a:xfrm>
          </p:grpSpPr>
          <p:sp>
            <p:nvSpPr>
              <p:cNvPr id="177" name="Google Shape;177;p10"/>
              <p:cNvSpPr/>
              <p:nvPr/>
            </p:nvSpPr>
            <p:spPr>
              <a:xfrm>
                <a:off x="-5827153" y="330144"/>
                <a:ext cx="10612200" cy="16995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4749366" y="330075"/>
                <a:ext cx="1699500" cy="16995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9" name="Google Shape;179;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r>
              <a:rPr lang="en-US" smtClean="0">
                <a:solidFill>
                  <a:srgbClr val="1A3260">
                    <a:lumMod val="75000"/>
                    <a:lumOff val="25000"/>
                  </a:srgbClr>
                </a:solidFill>
              </a:rPr>
              <a:t>Add a footer</a:t>
            </a:r>
            <a:endParaRPr lang="en-US">
              <a:solidFill>
                <a:srgbClr val="1A3260">
                  <a:lumMod val="75000"/>
                  <a:lumOff val="25000"/>
                </a:srgbClr>
              </a:solidFill>
            </a:endParaRPr>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fld id="{D57F1E4F-1CFF-5643-939E-217C01CDF565}"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121545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endParaRPr lang="en-US">
              <a:solidFill>
                <a:srgbClr val="4590B8"/>
              </a:solidFill>
            </a:endParaRPr>
          </a:p>
        </p:txBody>
      </p:sp>
      <p:sp>
        <p:nvSpPr>
          <p:cNvPr id="5" name="Footer Placeholder 4"/>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6" name="Slide Number Placeholder 5"/>
          <p:cNvSpPr>
            <a:spLocks noGrp="1"/>
          </p:cNvSpPr>
          <p:nvPr>
            <p:ph type="sldNum" sz="quarter" idx="12"/>
          </p:nvPr>
        </p:nvSpPr>
        <p:spPr>
          <a:xfrm>
            <a:off x="7918725" y="4467103"/>
            <a:ext cx="789381" cy="273844"/>
          </a:xfrm>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1964505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en-US">
              <a:solidFill>
                <a:srgbClr val="1A3260">
                  <a:lumMod val="75000"/>
                  <a:lumOff val="25000"/>
                </a:srgbClr>
              </a:solidFill>
            </a:endParaRP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smtClean="0">
                <a:solidFill>
                  <a:srgbClr val="1A3260">
                    <a:lumMod val="75000"/>
                    <a:lumOff val="25000"/>
                  </a:srgbClr>
                </a:solidFill>
              </a:rPr>
              <a:t>Add a footer</a:t>
            </a:r>
            <a:endParaRPr lang="en-US">
              <a:solidFill>
                <a:srgbClr val="1A3260">
                  <a:lumMod val="75000"/>
                  <a:lumOff val="25000"/>
                </a:srgbClr>
              </a:solidFill>
            </a:endParaRP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solidFill>
                  <a:srgbClr val="1A3260">
                    <a:lumMod val="75000"/>
                    <a:lumOff val="25000"/>
                  </a:srgbClr>
                </a:solidFill>
              </a:rPr>
              <a:pPr/>
              <a:t>‹#›</a:t>
            </a:fld>
            <a:endParaRPr lang="en-US">
              <a:solidFill>
                <a:srgbClr val="1A3260">
                  <a:lumMod val="75000"/>
                  <a:lumOff val="25000"/>
                </a:srgbClr>
              </a:solidFill>
            </a:endParaRPr>
          </a:p>
        </p:txBody>
      </p:sp>
    </p:spTree>
    <p:extLst>
      <p:ext uri="{BB962C8B-B14F-4D97-AF65-F5344CB8AC3E}">
        <p14:creationId xmlns:p14="http://schemas.microsoft.com/office/powerpoint/2010/main" val="2639585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solidFill>
                <a:srgbClr val="4590B8"/>
              </a:solidFill>
            </a:endParaRPr>
          </a:p>
        </p:txBody>
      </p:sp>
      <p:sp>
        <p:nvSpPr>
          <p:cNvPr id="6" name="Footer Placeholder 5"/>
          <p:cNvSpPr>
            <a:spLocks noGrp="1"/>
          </p:cNvSpPr>
          <p:nvPr>
            <p:ph type="ftr" sz="quarter" idx="11"/>
          </p:nvPr>
        </p:nvSpPr>
        <p:spPr/>
        <p:txBody>
          <a:bodyPr/>
          <a:lstStyle/>
          <a:p>
            <a:r>
              <a:rPr lang="en-US" smtClean="0">
                <a:solidFill>
                  <a:srgbClr val="4590B8"/>
                </a:solidFill>
              </a:rPr>
              <a:t>Add a footer</a:t>
            </a:r>
            <a:endParaRPr lang="en-US">
              <a:solidFill>
                <a:srgbClr val="4590B8"/>
              </a:solidFill>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solidFill>
                  <a:srgbClr val="4590B8"/>
                </a:solidFill>
              </a:rPr>
              <a:pPr/>
              <a:t>‹#›</a:t>
            </a:fld>
            <a:endParaRPr lang="en-US">
              <a:solidFill>
                <a:srgbClr val="4590B8"/>
              </a:solidFill>
            </a:endParaRPr>
          </a:p>
        </p:txBody>
      </p:sp>
    </p:spTree>
    <p:extLst>
      <p:ext uri="{BB962C8B-B14F-4D97-AF65-F5344CB8AC3E}">
        <p14:creationId xmlns:p14="http://schemas.microsoft.com/office/powerpoint/2010/main" val="27890435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1pPr>
            <a:lvl2pPr lvl="1">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2pPr>
            <a:lvl3pPr lvl="2">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3pPr>
            <a:lvl4pPr lvl="3">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4pPr>
            <a:lvl5pPr lvl="4">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5pPr>
            <a:lvl6pPr lvl="5">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6pPr>
            <a:lvl7pPr lvl="6">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7pPr>
            <a:lvl8pPr lvl="7">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8pPr>
            <a:lvl9pPr lvl="8">
              <a:spcBef>
                <a:spcPts val="0"/>
              </a:spcBef>
              <a:spcAft>
                <a:spcPts val="0"/>
              </a:spcAft>
              <a:buClr>
                <a:schemeClr val="lt1"/>
              </a:buClr>
              <a:buSzPts val="2000"/>
              <a:buFont typeface="Roboto Condensed"/>
              <a:buNone/>
              <a:defRPr sz="2000" b="1">
                <a:solidFill>
                  <a:schemeClr val="lt1"/>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lvl="0" indent="-381000">
              <a:spcBef>
                <a:spcPts val="6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chemeClr val="accent4"/>
              </a:buClr>
              <a:buSzPts val="2400"/>
              <a:buFont typeface="Roboto Condensed Light"/>
              <a:buChar char="▻"/>
              <a:defRPr sz="2400">
                <a:solidFill>
                  <a:schemeClr val="dk1"/>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chemeClr val="lt1"/>
                </a:solidFill>
                <a:latin typeface="Roboto Condensed"/>
                <a:ea typeface="Roboto Condensed"/>
                <a:cs typeface="Roboto Condensed"/>
                <a:sym typeface="Roboto Condensed"/>
              </a:defRPr>
            </a:lvl1pPr>
            <a:lvl2pPr lvl="1" algn="r">
              <a:buNone/>
              <a:defRPr sz="1200" b="1">
                <a:solidFill>
                  <a:schemeClr val="lt1"/>
                </a:solidFill>
                <a:latin typeface="Roboto Condensed"/>
                <a:ea typeface="Roboto Condensed"/>
                <a:cs typeface="Roboto Condensed"/>
                <a:sym typeface="Roboto Condensed"/>
              </a:defRPr>
            </a:lvl2pPr>
            <a:lvl3pPr lvl="2" algn="r">
              <a:buNone/>
              <a:defRPr sz="1200" b="1">
                <a:solidFill>
                  <a:schemeClr val="lt1"/>
                </a:solidFill>
                <a:latin typeface="Roboto Condensed"/>
                <a:ea typeface="Roboto Condensed"/>
                <a:cs typeface="Roboto Condensed"/>
                <a:sym typeface="Roboto Condensed"/>
              </a:defRPr>
            </a:lvl3pPr>
            <a:lvl4pPr lvl="3" algn="r">
              <a:buNone/>
              <a:defRPr sz="1200" b="1">
                <a:solidFill>
                  <a:schemeClr val="lt1"/>
                </a:solidFill>
                <a:latin typeface="Roboto Condensed"/>
                <a:ea typeface="Roboto Condensed"/>
                <a:cs typeface="Roboto Condensed"/>
                <a:sym typeface="Roboto Condensed"/>
              </a:defRPr>
            </a:lvl4pPr>
            <a:lvl5pPr lvl="4" algn="r">
              <a:buNone/>
              <a:defRPr sz="1200" b="1">
                <a:solidFill>
                  <a:schemeClr val="lt1"/>
                </a:solidFill>
                <a:latin typeface="Roboto Condensed"/>
                <a:ea typeface="Roboto Condensed"/>
                <a:cs typeface="Roboto Condensed"/>
                <a:sym typeface="Roboto Condensed"/>
              </a:defRPr>
            </a:lvl5pPr>
            <a:lvl6pPr lvl="5" algn="r">
              <a:buNone/>
              <a:defRPr sz="1200" b="1">
                <a:solidFill>
                  <a:schemeClr val="lt1"/>
                </a:solidFill>
                <a:latin typeface="Roboto Condensed"/>
                <a:ea typeface="Roboto Condensed"/>
                <a:cs typeface="Roboto Condensed"/>
                <a:sym typeface="Roboto Condensed"/>
              </a:defRPr>
            </a:lvl6pPr>
            <a:lvl7pPr lvl="6" algn="r">
              <a:buNone/>
              <a:defRPr sz="1200" b="1">
                <a:solidFill>
                  <a:schemeClr val="lt1"/>
                </a:solidFill>
                <a:latin typeface="Roboto Condensed"/>
                <a:ea typeface="Roboto Condensed"/>
                <a:cs typeface="Roboto Condensed"/>
                <a:sym typeface="Roboto Condensed"/>
              </a:defRPr>
            </a:lvl7pPr>
            <a:lvl8pPr lvl="7" algn="r">
              <a:buNone/>
              <a:defRPr sz="1200" b="1">
                <a:solidFill>
                  <a:schemeClr val="lt1"/>
                </a:solidFill>
                <a:latin typeface="Roboto Condensed"/>
                <a:ea typeface="Roboto Condensed"/>
                <a:cs typeface="Roboto Condensed"/>
                <a:sym typeface="Roboto Condensed"/>
              </a:defRPr>
            </a:lvl8pPr>
            <a:lvl9pPr lvl="8" algn="r">
              <a:buNone/>
              <a:defRPr sz="1200" b="1">
                <a:solidFill>
                  <a:schemeClr val="lt1"/>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pPr defTabSz="342900">
              <a:buClrTx/>
            </a:pPr>
            <a:endParaRPr lang="en-US" kern="1200">
              <a:solidFill>
                <a:srgbClr val="4590B8"/>
              </a:solidFill>
              <a:latin typeface="Gill Sans MT" panose="020B0502020104020203"/>
            </a:endParaRPr>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pPr defTabSz="342900">
              <a:buClrTx/>
            </a:pPr>
            <a:r>
              <a:rPr lang="en-US" kern="1200" smtClean="0">
                <a:solidFill>
                  <a:srgbClr val="4590B8"/>
                </a:solidFill>
                <a:latin typeface="Gill Sans MT" panose="020B0502020104020203"/>
              </a:rPr>
              <a:t>Add a footer</a:t>
            </a:r>
            <a:endParaRPr lang="en-US" kern="1200">
              <a:solidFill>
                <a:srgbClr val="4590B8"/>
              </a:solidFill>
              <a:latin typeface="Gill Sans MT" panose="020B0502020104020203"/>
            </a:endParaRPr>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pPr defTabSz="342900">
              <a:buClrTx/>
            </a:pPr>
            <a:fld id="{D57F1E4F-1CFF-5643-939E-217C01CDF565}" type="slidenum">
              <a:rPr lang="en-US" kern="1200" smtClean="0">
                <a:solidFill>
                  <a:srgbClr val="4590B8"/>
                </a:solidFill>
                <a:latin typeface="Gill Sans MT" panose="020B0502020104020203"/>
              </a:rPr>
              <a:pPr defTabSz="342900">
                <a:buClrTx/>
              </a:pPr>
              <a:t>‹#›</a:t>
            </a:fld>
            <a:endParaRPr lang="en-US" kern="1200">
              <a:solidFill>
                <a:srgbClr val="4590B8"/>
              </a:solidFill>
              <a:latin typeface="Gill Sans MT" panose="020B0502020104020203"/>
            </a:endParaRPr>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024065386"/>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1007165" y="1736027"/>
            <a:ext cx="5088834" cy="231662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smtClean="0"/>
              <a:t>WEBSITE THƯƠNG MẠI ĐIỆN TỬ - HKT GYM STORE</a:t>
            </a:r>
            <a:endParaRPr sz="400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2532" b="10547"/>
          <a:stretch/>
        </p:blipFill>
        <p:spPr>
          <a:xfrm>
            <a:off x="2871847" y="0"/>
            <a:ext cx="1493618" cy="1131789"/>
          </a:xfrm>
          <a:prstGeom prst="rect">
            <a:avLst/>
          </a:prstGeom>
        </p:spPr>
      </p:pic>
      <p:sp>
        <p:nvSpPr>
          <p:cNvPr id="4" name="Google Shape;184;p11"/>
          <p:cNvSpPr txBox="1">
            <a:spLocks/>
          </p:cNvSpPr>
          <p:nvPr/>
        </p:nvSpPr>
        <p:spPr>
          <a:xfrm>
            <a:off x="1071236" y="1305340"/>
            <a:ext cx="3294229" cy="5499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chemeClr val="lt1"/>
              </a:buClr>
              <a:buSzPts val="4800"/>
              <a:buFont typeface="Roboto Condensed"/>
              <a:buNone/>
              <a:defRPr sz="4800" b="1" i="0" u="none" strike="noStrike" cap="none">
                <a:solidFill>
                  <a:schemeClr val="lt1"/>
                </a:solidFill>
                <a:latin typeface="Roboto Condensed"/>
                <a:ea typeface="Roboto Condensed"/>
                <a:cs typeface="Roboto Condensed"/>
                <a:sym typeface="Roboto Condensed"/>
              </a:defRPr>
            </a:lvl9pPr>
          </a:lstStyle>
          <a:p>
            <a:pPr algn="ctr"/>
            <a:r>
              <a:rPr lang="en-US" sz="2400" smtClean="0">
                <a:solidFill>
                  <a:srgbClr val="FFFF00"/>
                </a:solidFill>
              </a:rPr>
              <a:t>ĐỒ ÁN CHUYÊN NGHÀNH</a:t>
            </a:r>
            <a:endParaRPr lang="vi-VN" sz="2400">
              <a:solidFill>
                <a:srgbClr val="FFFF00"/>
              </a:solidFill>
            </a:endParaRPr>
          </a:p>
        </p:txBody>
      </p:sp>
      <p:sp>
        <p:nvSpPr>
          <p:cNvPr id="3" name="TextBox 2"/>
          <p:cNvSpPr txBox="1"/>
          <p:nvPr/>
        </p:nvSpPr>
        <p:spPr>
          <a:xfrm>
            <a:off x="4055165" y="4273826"/>
            <a:ext cx="4355680" cy="307777"/>
          </a:xfrm>
          <a:prstGeom prst="rect">
            <a:avLst/>
          </a:prstGeom>
          <a:noFill/>
        </p:spPr>
        <p:txBody>
          <a:bodyPr wrap="none" rtlCol="0">
            <a:spAutoFit/>
          </a:bodyPr>
          <a:lstStyle/>
          <a:p>
            <a:r>
              <a:rPr lang="en-US" b="1" smtClean="0">
                <a:latin typeface="Times New Roman" panose="02020603050405020304" pitchFamily="18" charset="0"/>
                <a:cs typeface="Times New Roman" panose="02020603050405020304" pitchFamily="18" charset="0"/>
              </a:rPr>
              <a:t>Giảng viên phụ trách &amp; Hướng dẫn: Hồng Xuân Viên </a:t>
            </a:r>
            <a:endParaRPr lang="en-US" b="1">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3</a:t>
            </a:r>
            <a:r>
              <a:rPr lang="en-US" smtClean="0"/>
              <a:t>. MÔ HÌNH &amp; GIẢI PHÁP DỮ LIỆU</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descr="Diagram&#10;&#10;Description automatically generated"/>
          <p:cNvPicPr/>
          <p:nvPr/>
        </p:nvPicPr>
        <p:blipFill>
          <a:blip r:embed="rId3"/>
          <a:stretch>
            <a:fillRect/>
          </a:stretch>
        </p:blipFill>
        <p:spPr>
          <a:xfrm>
            <a:off x="2001079" y="1407525"/>
            <a:ext cx="4989968" cy="2931457"/>
          </a:xfrm>
          <a:prstGeom prst="rect">
            <a:avLst/>
          </a:prstGeom>
          <a:ln>
            <a:solidFill>
              <a:schemeClr val="tx1"/>
            </a:solidFill>
          </a:ln>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2" name="TextBox 1"/>
          <p:cNvSpPr txBox="1"/>
          <p:nvPr/>
        </p:nvSpPr>
        <p:spPr>
          <a:xfrm>
            <a:off x="3768139" y="4441538"/>
            <a:ext cx="1455848" cy="292388"/>
          </a:xfrm>
          <a:prstGeom prst="rect">
            <a:avLst/>
          </a:prstGeom>
          <a:noFill/>
        </p:spPr>
        <p:txBody>
          <a:bodyPr wrap="none" rtlCol="0">
            <a:spAutoFit/>
          </a:bodyPr>
          <a:lstStyle/>
          <a:p>
            <a:r>
              <a:rPr lang="en-US" sz="1300" b="1" smtClean="0">
                <a:latin typeface="Times New Roman" panose="02020603050405020304" pitchFamily="18" charset="0"/>
                <a:cs typeface="Times New Roman" panose="02020603050405020304" pitchFamily="18" charset="0"/>
              </a:rPr>
              <a:t>UseCase Diagram</a:t>
            </a:r>
            <a:endParaRPr lang="en-US" sz="13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5021072"/>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3</a:t>
            </a:r>
            <a:r>
              <a:rPr lang="en-US" smtClean="0"/>
              <a:t>. MÔ HÌNH &amp; GIẢI PHÁP DỮ LIỆU</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2140226" y="1382658"/>
            <a:ext cx="4798791" cy="3013047"/>
          </a:xfrm>
          <a:prstGeom prst="rect">
            <a:avLst/>
          </a:prstGeom>
          <a:ln>
            <a:solidFill>
              <a:schemeClr val="tx1"/>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15" name="TextBox 14"/>
          <p:cNvSpPr txBox="1"/>
          <p:nvPr/>
        </p:nvSpPr>
        <p:spPr>
          <a:xfrm>
            <a:off x="3717120" y="4473394"/>
            <a:ext cx="1645002" cy="292388"/>
          </a:xfrm>
          <a:prstGeom prst="rect">
            <a:avLst/>
          </a:prstGeom>
          <a:noFill/>
        </p:spPr>
        <p:txBody>
          <a:bodyPr wrap="none" rtlCol="0">
            <a:spAutoFit/>
          </a:bodyPr>
          <a:lstStyle/>
          <a:p>
            <a:r>
              <a:rPr lang="en-US" sz="1300" b="1" smtClean="0">
                <a:latin typeface="Times New Roman" panose="02020603050405020304" pitchFamily="18" charset="0"/>
                <a:cs typeface="Times New Roman" panose="02020603050405020304" pitchFamily="18" charset="0"/>
              </a:rPr>
              <a:t>Sơ đồ mức ngữ cảnh</a:t>
            </a:r>
            <a:endParaRPr lang="en-US" sz="13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8786013"/>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3</a:t>
            </a:r>
            <a:r>
              <a:rPr lang="en-US" smtClean="0"/>
              <a:t>. MÔ HÌNH &amp; GIẢI PHÁP DỮ LIỆU</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p:cNvPicPr/>
          <p:nvPr/>
        </p:nvPicPr>
        <p:blipFill>
          <a:blip r:embed="rId3">
            <a:extLst>
              <a:ext uri="{28A0092B-C50C-407E-A947-70E740481C1C}">
                <a14:useLocalDpi xmlns:a14="http://schemas.microsoft.com/office/drawing/2010/main" val="0"/>
              </a:ext>
            </a:extLst>
          </a:blip>
          <a:stretch>
            <a:fillRect/>
          </a:stretch>
        </p:blipFill>
        <p:spPr>
          <a:xfrm>
            <a:off x="2146852" y="1390135"/>
            <a:ext cx="4657435" cy="3192129"/>
          </a:xfrm>
          <a:prstGeom prst="rect">
            <a:avLst/>
          </a:prstGeom>
          <a:ln>
            <a:solidFill>
              <a:schemeClr val="tx1"/>
            </a:solidFill>
          </a:ln>
        </p:spPr>
      </p:pic>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16" name="TextBox 15"/>
          <p:cNvSpPr txBox="1"/>
          <p:nvPr/>
        </p:nvSpPr>
        <p:spPr>
          <a:xfrm>
            <a:off x="3037515" y="4670479"/>
            <a:ext cx="2876108" cy="292388"/>
          </a:xfrm>
          <a:prstGeom prst="rect">
            <a:avLst/>
          </a:prstGeom>
          <a:noFill/>
        </p:spPr>
        <p:txBody>
          <a:bodyPr wrap="none" rtlCol="0">
            <a:spAutoFit/>
          </a:bodyPr>
          <a:lstStyle/>
          <a:p>
            <a:r>
              <a:rPr lang="en-US" sz="1300" b="1" smtClean="0">
                <a:latin typeface="Times New Roman" panose="02020603050405020304" pitchFamily="18" charset="0"/>
                <a:cs typeface="Times New Roman" panose="02020603050405020304" pitchFamily="18" charset="0"/>
              </a:rPr>
              <a:t>Sơ đồ phân rã chức năng Khách hàng</a:t>
            </a:r>
            <a:endParaRPr lang="en-US" sz="13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75050740"/>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3</a:t>
            </a:r>
            <a:r>
              <a:rPr lang="en-US" smtClean="0"/>
              <a:t>. MÔ HÌNH &amp; GIẢI PHÁP DỮ LIỆU</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 name="Picture 14"/>
          <p:cNvPicPr/>
          <p:nvPr/>
        </p:nvPicPr>
        <p:blipFill>
          <a:blip r:embed="rId3">
            <a:extLst>
              <a:ext uri="{28A0092B-C50C-407E-A947-70E740481C1C}">
                <a14:useLocalDpi xmlns:a14="http://schemas.microsoft.com/office/drawing/2010/main" val="0"/>
              </a:ext>
            </a:extLst>
          </a:blip>
          <a:stretch>
            <a:fillRect/>
          </a:stretch>
        </p:blipFill>
        <p:spPr>
          <a:xfrm>
            <a:off x="2385392" y="1412530"/>
            <a:ext cx="4379208" cy="3222406"/>
          </a:xfrm>
          <a:prstGeom prst="rect">
            <a:avLst/>
          </a:prstGeom>
          <a:ln>
            <a:solidFill>
              <a:schemeClr val="tx1"/>
            </a:solidFill>
          </a:ln>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17" name="TextBox 16"/>
          <p:cNvSpPr txBox="1"/>
          <p:nvPr/>
        </p:nvSpPr>
        <p:spPr>
          <a:xfrm>
            <a:off x="3145758" y="4659712"/>
            <a:ext cx="2858475" cy="292388"/>
          </a:xfrm>
          <a:prstGeom prst="rect">
            <a:avLst/>
          </a:prstGeom>
          <a:noFill/>
        </p:spPr>
        <p:txBody>
          <a:bodyPr wrap="none" rtlCol="0">
            <a:spAutoFit/>
          </a:bodyPr>
          <a:lstStyle/>
          <a:p>
            <a:r>
              <a:rPr lang="en-US" sz="1300" b="1" smtClean="0">
                <a:latin typeface="Times New Roman" panose="02020603050405020304" pitchFamily="18" charset="0"/>
                <a:cs typeface="Times New Roman" panose="02020603050405020304" pitchFamily="18" charset="0"/>
              </a:rPr>
              <a:t>Sơ đồ phân rã chức năng phía Admin</a:t>
            </a:r>
            <a:endParaRPr lang="en-US" sz="13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36385527"/>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3</a:t>
            </a:r>
            <a:r>
              <a:rPr lang="en-US" smtClean="0"/>
              <a:t>. MÔ HÌNH &amp; GIẢI PHÁP DỮ LIỆU</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 name="Picture 11"/>
          <p:cNvPicPr/>
          <p:nvPr/>
        </p:nvPicPr>
        <p:blipFill>
          <a:blip r:embed="rId3" cstate="print">
            <a:extLst>
              <a:ext uri="{28A0092B-C50C-407E-A947-70E740481C1C}">
                <a14:useLocalDpi xmlns:a14="http://schemas.microsoft.com/office/drawing/2010/main" val="0"/>
              </a:ext>
            </a:extLst>
          </a:blip>
          <a:stretch>
            <a:fillRect/>
          </a:stretch>
        </p:blipFill>
        <p:spPr>
          <a:xfrm>
            <a:off x="1722783" y="1423175"/>
            <a:ext cx="5658678" cy="3142126"/>
          </a:xfrm>
          <a:prstGeom prst="rect">
            <a:avLst/>
          </a:prstGeom>
          <a:ln>
            <a:solidFill>
              <a:schemeClr val="tx1"/>
            </a:solidFill>
          </a:ln>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14" name="TextBox 13"/>
          <p:cNvSpPr txBox="1"/>
          <p:nvPr/>
        </p:nvSpPr>
        <p:spPr>
          <a:xfrm>
            <a:off x="3786528" y="4659712"/>
            <a:ext cx="1531188" cy="292388"/>
          </a:xfrm>
          <a:prstGeom prst="rect">
            <a:avLst/>
          </a:prstGeom>
          <a:noFill/>
        </p:spPr>
        <p:txBody>
          <a:bodyPr wrap="none" rtlCol="0">
            <a:spAutoFit/>
          </a:bodyPr>
          <a:lstStyle/>
          <a:p>
            <a:r>
              <a:rPr lang="en-US" sz="1300" b="1" smtClean="0">
                <a:latin typeface="Times New Roman" panose="02020603050405020304" pitchFamily="18" charset="0"/>
                <a:cs typeface="Times New Roman" panose="02020603050405020304" pitchFamily="18" charset="0"/>
              </a:rPr>
              <a:t>Sơ đồ cơ sở dữ liệu</a:t>
            </a:r>
            <a:endParaRPr lang="en-US" sz="13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9403265"/>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4011" y="3054626"/>
            <a:ext cx="5181902" cy="755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KẾT QUẢ THỰC NGHIỆM</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4</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750817930"/>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p:cNvPicPr/>
          <p:nvPr/>
        </p:nvPicPr>
        <p:blipFill>
          <a:blip r:embed="rId3"/>
          <a:stretch>
            <a:fillRect/>
          </a:stretch>
        </p:blipFill>
        <p:spPr>
          <a:xfrm>
            <a:off x="335513" y="1513742"/>
            <a:ext cx="4129792" cy="2529217"/>
          </a:xfrm>
          <a:prstGeom prst="rect">
            <a:avLst/>
          </a:prstGeom>
        </p:spPr>
      </p:pic>
      <p:pic>
        <p:nvPicPr>
          <p:cNvPr id="14" name="Picture 13"/>
          <p:cNvPicPr/>
          <p:nvPr/>
        </p:nvPicPr>
        <p:blipFill>
          <a:blip r:embed="rId4"/>
          <a:stretch>
            <a:fillRect/>
          </a:stretch>
        </p:blipFill>
        <p:spPr>
          <a:xfrm>
            <a:off x="4689531" y="1513742"/>
            <a:ext cx="4129792" cy="2529217"/>
          </a:xfrm>
          <a:prstGeom prst="rect">
            <a:avLst/>
          </a:prstGeom>
        </p:spPr>
      </p:pic>
      <p:sp>
        <p:nvSpPr>
          <p:cNvPr id="2" name="TextBox 1"/>
          <p:cNvSpPr txBox="1"/>
          <p:nvPr/>
        </p:nvSpPr>
        <p:spPr>
          <a:xfrm>
            <a:off x="1616380" y="4105538"/>
            <a:ext cx="1568058"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đăng nhập</a:t>
            </a:r>
            <a:endParaRPr lang="en-US" sz="1300">
              <a:latin typeface="Times New Roman" panose="02020603050405020304" pitchFamily="18" charset="0"/>
              <a:cs typeface="Times New Roman" panose="02020603050405020304" pitchFamily="18" charset="0"/>
            </a:endParaRPr>
          </a:p>
        </p:txBody>
      </p:sp>
      <p:sp>
        <p:nvSpPr>
          <p:cNvPr id="16" name="TextBox 15"/>
          <p:cNvSpPr txBox="1"/>
          <p:nvPr/>
        </p:nvSpPr>
        <p:spPr>
          <a:xfrm>
            <a:off x="6048945" y="4105538"/>
            <a:ext cx="1410964"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đăng ký</a:t>
            </a:r>
            <a:endParaRPr lang="en-US" sz="1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4635969"/>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3756408" y="4461736"/>
            <a:ext cx="1503938"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trang chủ</a:t>
            </a:r>
            <a:endParaRPr lang="en-US" sz="1300">
              <a:latin typeface="Times New Roman" panose="02020603050405020304" pitchFamily="18" charset="0"/>
              <a:cs typeface="Times New Roman" panose="02020603050405020304" pitchFamily="18" charset="0"/>
            </a:endParaRPr>
          </a:p>
        </p:txBody>
      </p:sp>
      <p:pic>
        <p:nvPicPr>
          <p:cNvPr id="17" name="Picture 16"/>
          <p:cNvPicPr/>
          <p:nvPr/>
        </p:nvPicPr>
        <p:blipFill>
          <a:blip r:embed="rId3"/>
          <a:stretch>
            <a:fillRect/>
          </a:stretch>
        </p:blipFill>
        <p:spPr>
          <a:xfrm>
            <a:off x="1583250" y="1437140"/>
            <a:ext cx="5850255" cy="2892425"/>
          </a:xfrm>
          <a:prstGeom prst="rect">
            <a:avLst/>
          </a:prstGeom>
        </p:spPr>
      </p:pic>
    </p:spTree>
    <p:extLst>
      <p:ext uri="{BB962C8B-B14F-4D97-AF65-F5344CB8AC3E}">
        <p14:creationId xmlns:p14="http://schemas.microsoft.com/office/powerpoint/2010/main" val="3513220885"/>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640216" y="4002197"/>
            <a:ext cx="1511952"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sản phẩm</a:t>
            </a:r>
            <a:endParaRPr lang="en-US" sz="1300">
              <a:latin typeface="Times New Roman" panose="02020603050405020304" pitchFamily="18" charset="0"/>
              <a:cs typeface="Times New Roman" panose="02020603050405020304" pitchFamily="18" charset="0"/>
            </a:endParaRPr>
          </a:p>
        </p:txBody>
      </p:sp>
      <p:pic>
        <p:nvPicPr>
          <p:cNvPr id="17" name="Picture 16"/>
          <p:cNvPicPr/>
          <p:nvPr/>
        </p:nvPicPr>
        <p:blipFill>
          <a:blip r:embed="rId3"/>
          <a:stretch>
            <a:fillRect/>
          </a:stretch>
        </p:blipFill>
        <p:spPr>
          <a:xfrm>
            <a:off x="382573" y="1636643"/>
            <a:ext cx="4027239" cy="2235430"/>
          </a:xfrm>
          <a:prstGeom prst="rect">
            <a:avLst/>
          </a:prstGeom>
          <a:ln>
            <a:solidFill>
              <a:schemeClr val="tx1"/>
            </a:solidFill>
          </a:ln>
        </p:spPr>
      </p:pic>
      <p:pic>
        <p:nvPicPr>
          <p:cNvPr id="19" name="Picture 18"/>
          <p:cNvPicPr/>
          <p:nvPr/>
        </p:nvPicPr>
        <p:blipFill>
          <a:blip r:embed="rId4"/>
          <a:stretch>
            <a:fillRect/>
          </a:stretch>
        </p:blipFill>
        <p:spPr>
          <a:xfrm>
            <a:off x="4725822" y="1643966"/>
            <a:ext cx="4027238" cy="2228107"/>
          </a:xfrm>
          <a:prstGeom prst="rect">
            <a:avLst/>
          </a:prstGeom>
          <a:ln>
            <a:solidFill>
              <a:schemeClr val="tx1"/>
            </a:solidFill>
          </a:ln>
        </p:spPr>
      </p:pic>
      <p:sp>
        <p:nvSpPr>
          <p:cNvPr id="20" name="TextBox 19"/>
          <p:cNvSpPr txBox="1"/>
          <p:nvPr/>
        </p:nvSpPr>
        <p:spPr>
          <a:xfrm>
            <a:off x="5733396" y="4002197"/>
            <a:ext cx="2012089"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chi tiết sản phẩm</a:t>
            </a:r>
            <a:endParaRPr lang="en-US" sz="13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67605"/>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1302765" y="4032651"/>
            <a:ext cx="2036135"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quản lý đơn hàng</a:t>
            </a:r>
            <a:endParaRPr lang="en-US" sz="1300">
              <a:latin typeface="Times New Roman" panose="02020603050405020304" pitchFamily="18" charset="0"/>
              <a:cs typeface="Times New Roman" panose="02020603050405020304" pitchFamily="18" charset="0"/>
            </a:endParaRPr>
          </a:p>
        </p:txBody>
      </p:sp>
      <p:sp>
        <p:nvSpPr>
          <p:cNvPr id="16" name="TextBox 15"/>
          <p:cNvSpPr txBox="1"/>
          <p:nvPr/>
        </p:nvSpPr>
        <p:spPr>
          <a:xfrm>
            <a:off x="5821054" y="4032651"/>
            <a:ext cx="1999265"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chi tiết đơn hàng</a:t>
            </a:r>
            <a:endParaRPr lang="en-US" sz="1300">
              <a:latin typeface="Times New Roman" panose="02020603050405020304" pitchFamily="18" charset="0"/>
              <a:cs typeface="Times New Roman" panose="02020603050405020304" pitchFamily="18" charset="0"/>
            </a:endParaRPr>
          </a:p>
        </p:txBody>
      </p:sp>
      <p:pic>
        <p:nvPicPr>
          <p:cNvPr id="17" name="Picture 16"/>
          <p:cNvPicPr/>
          <p:nvPr/>
        </p:nvPicPr>
        <p:blipFill>
          <a:blip r:embed="rId3"/>
          <a:stretch>
            <a:fillRect/>
          </a:stretch>
        </p:blipFill>
        <p:spPr>
          <a:xfrm>
            <a:off x="195562" y="1590261"/>
            <a:ext cx="4250543" cy="2365098"/>
          </a:xfrm>
          <a:prstGeom prst="rect">
            <a:avLst/>
          </a:prstGeom>
        </p:spPr>
      </p:pic>
      <p:pic>
        <p:nvPicPr>
          <p:cNvPr id="18" name="Picture 17"/>
          <p:cNvPicPr/>
          <p:nvPr/>
        </p:nvPicPr>
        <p:blipFill>
          <a:blip r:embed="rId4"/>
          <a:stretch>
            <a:fillRect/>
          </a:stretch>
        </p:blipFill>
        <p:spPr>
          <a:xfrm>
            <a:off x="4695416" y="1590261"/>
            <a:ext cx="4250543" cy="2365098"/>
          </a:xfrm>
          <a:prstGeom prst="rect">
            <a:avLst/>
          </a:prstGeom>
        </p:spPr>
      </p:pic>
    </p:spTree>
    <p:extLst>
      <p:ext uri="{BB962C8B-B14F-4D97-AF65-F5344CB8AC3E}">
        <p14:creationId xmlns:p14="http://schemas.microsoft.com/office/powerpoint/2010/main" val="1068574500"/>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a:p>
        </p:txBody>
      </p:sp>
      <p:sp>
        <p:nvSpPr>
          <p:cNvPr id="4" name="Google Shape;243;p28"/>
          <p:cNvSpPr txBox="1">
            <a:spLocks/>
          </p:cNvSpPr>
          <p:nvPr/>
        </p:nvSpPr>
        <p:spPr>
          <a:xfrm>
            <a:off x="421826" y="725526"/>
            <a:ext cx="3143009" cy="564300"/>
          </a:xfrm>
          <a:prstGeom prst="rect">
            <a:avLst/>
          </a:prstGeom>
          <a:noFill/>
          <a:ln>
            <a:no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800"/>
              <a:buFont typeface="Oswald"/>
              <a:buNone/>
              <a:defRPr sz="2800" b="1" i="0" u="none" strike="noStrike" cap="none">
                <a:solidFill>
                  <a:schemeClr val="dk1"/>
                </a:solidFill>
                <a:latin typeface="Oswald"/>
                <a:ea typeface="Oswald"/>
                <a:cs typeface="Oswald"/>
                <a:sym typeface="Oswald"/>
              </a:defRPr>
            </a:lvl9pPr>
          </a:lstStyle>
          <a:p>
            <a:pPr marL="0" marR="0" lvl="0" indent="0" algn="l" defTabSz="914400" rtl="0" eaLnBrk="1" fontAlgn="auto" latinLnBrk="0" hangingPunct="1">
              <a:lnSpc>
                <a:spcPct val="100000"/>
              </a:lnSpc>
              <a:spcBef>
                <a:spcPts val="0"/>
              </a:spcBef>
              <a:spcAft>
                <a:spcPts val="0"/>
              </a:spcAft>
              <a:buClr>
                <a:srgbClr val="202237"/>
              </a:buClr>
              <a:buSzPts val="2800"/>
              <a:buFont typeface="Oswald"/>
              <a:buNone/>
              <a:tabLst/>
              <a:defRPr/>
            </a:pPr>
            <a:r>
              <a:rPr kumimoji="0" lang="en-US" sz="2400" b="1" i="0" u="none" strike="noStrike" kern="0" cap="none" spc="0" normalizeH="0" baseline="0" noProof="0" smtClean="0">
                <a:ln>
                  <a:noFill/>
                </a:ln>
                <a:solidFill>
                  <a:srgbClr val="252A51"/>
                </a:solidFill>
                <a:effectLst/>
                <a:uLnTx/>
                <a:uFillTx/>
                <a:latin typeface="Oswald"/>
                <a:sym typeface="Oswald"/>
              </a:rPr>
              <a:t>THÀNH VIÊN: </a:t>
            </a:r>
            <a:endParaRPr kumimoji="0" lang="en-US" sz="2400" b="1" i="0" u="none" strike="noStrike" kern="0" cap="none" spc="0" normalizeH="0" baseline="0" noProof="0">
              <a:ln>
                <a:noFill/>
              </a:ln>
              <a:solidFill>
                <a:srgbClr val="FF2C58"/>
              </a:solidFill>
              <a:effectLst/>
              <a:uLnTx/>
              <a:uFillTx/>
              <a:latin typeface="Oswald"/>
              <a:sym typeface="Oswald"/>
            </a:endParaRPr>
          </a:p>
        </p:txBody>
      </p:sp>
      <p:pic>
        <p:nvPicPr>
          <p:cNvPr id="6" name="Picture Placeholder 37"/>
          <p:cNvPicPr>
            <a:picLocks noChangeAspect="1"/>
          </p:cNvPicPr>
          <p:nvPr/>
        </p:nvPicPr>
        <p:blipFill rotWithShape="1">
          <a:blip r:embed="rId2" cstate="hqprint">
            <a:extLst>
              <a:ext uri="{28A0092B-C50C-407E-A947-70E740481C1C}">
                <a14:useLocalDpi xmlns:a14="http://schemas.microsoft.com/office/drawing/2010/main" val="0"/>
              </a:ext>
            </a:extLst>
          </a:blip>
          <a:srcRect t="12500" b="12500"/>
          <a:stretch/>
        </p:blipFill>
        <p:spPr>
          <a:xfrm>
            <a:off x="3979979" y="1764839"/>
            <a:ext cx="1171342" cy="1171342"/>
          </a:xfrm>
          <a:prstGeom prst="rect">
            <a:avLst/>
          </a:prstGeom>
          <a:solidFill>
            <a:sysClr val="window" lastClr="FFFFFF">
              <a:lumMod val="95000"/>
              <a:alpha val="70000"/>
            </a:sysClr>
          </a:solidFill>
          <a:ln w="95250" cap="sq" cmpd="sng" algn="ctr">
            <a:solidFill>
              <a:sysClr val="window" lastClr="FFFFFF">
                <a:lumMod val="95000"/>
              </a:sysClr>
            </a:solidFill>
            <a:prstDash val="solid"/>
          </a:ln>
          <a:effectLst/>
        </p:spPr>
      </p:pic>
      <p:sp>
        <p:nvSpPr>
          <p:cNvPr id="7" name="Text Placeholder 74">
            <a:extLst>
              <a:ext uri="{FF2B5EF4-FFF2-40B4-BE49-F238E27FC236}">
                <a16:creationId xmlns:a16="http://schemas.microsoft.com/office/drawing/2014/main" xmlns="" id="{54A28B80-949D-4875-8454-65C677C242C0}"/>
              </a:ext>
            </a:extLst>
          </p:cNvPr>
          <p:cNvSpPr txBox="1">
            <a:spLocks/>
          </p:cNvSpPr>
          <p:nvPr/>
        </p:nvSpPr>
        <p:spPr>
          <a:xfrm>
            <a:off x="1538204" y="3121119"/>
            <a:ext cx="1907833" cy="341309"/>
          </a:xfrm>
          <a:prstGeom prst="rect">
            <a:avLst/>
          </a:prstGeom>
        </p:spPr>
        <p:txBody>
          <a:bodyPr vert="horz" lIns="91440" tIns="45720" rIns="91440" bIns="45720" rtlCol="0" anchor="b">
            <a:normAutofit/>
          </a:bodyPr>
          <a:lstStyle>
            <a:lvl1pPr marL="0" indent="0" algn="l" defTabSz="457200" rtl="0" eaLnBrk="1" latinLnBrk="0" hangingPunct="1">
              <a:spcBef>
                <a:spcPct val="20000"/>
              </a:spcBef>
              <a:spcAft>
                <a:spcPts val="600"/>
              </a:spcAft>
              <a:buClr>
                <a:schemeClr val="accent2"/>
              </a:buClr>
              <a:buSzPct val="92000"/>
              <a:buFont typeface="Arial" panose="020B0604020202020204" pitchFamily="34" charset="0"/>
              <a:buNone/>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Clr>
                <a:srgbClr val="EFEFEF"/>
              </a:buClr>
            </a:pPr>
            <a:r>
              <a:rPr lang="en-US" sz="1500" b="1" smtClean="0">
                <a:solidFill>
                  <a:srgbClr val="202237"/>
                </a:solidFill>
                <a:latin typeface="Times New Roman" panose="02020603050405020304" pitchFamily="18" charset="0"/>
                <a:cs typeface="Times New Roman" panose="02020603050405020304" pitchFamily="18" charset="0"/>
              </a:rPr>
              <a:t>Nguyễn Hoàng Khải</a:t>
            </a:r>
            <a:endParaRPr lang="en-US" sz="1500" b="1">
              <a:solidFill>
                <a:srgbClr val="202237"/>
              </a:solidFill>
              <a:latin typeface="Times New Roman" panose="02020603050405020304" pitchFamily="18" charset="0"/>
              <a:cs typeface="Times New Roman" panose="02020603050405020304" pitchFamily="18" charset="0"/>
            </a:endParaRPr>
          </a:p>
        </p:txBody>
      </p:sp>
      <p:sp>
        <p:nvSpPr>
          <p:cNvPr id="9" name="Text Placeholder 74">
            <a:extLst>
              <a:ext uri="{FF2B5EF4-FFF2-40B4-BE49-F238E27FC236}">
                <a16:creationId xmlns:a16="http://schemas.microsoft.com/office/drawing/2014/main" xmlns="" id="{54A28B80-949D-4875-8454-65C677C242C0}"/>
              </a:ext>
            </a:extLst>
          </p:cNvPr>
          <p:cNvSpPr txBox="1">
            <a:spLocks/>
          </p:cNvSpPr>
          <p:nvPr/>
        </p:nvSpPr>
        <p:spPr>
          <a:xfrm>
            <a:off x="3946433" y="3121118"/>
            <a:ext cx="1238434" cy="341309"/>
          </a:xfrm>
          <a:prstGeom prst="rect">
            <a:avLst/>
          </a:prstGeom>
        </p:spPr>
        <p:txBody>
          <a:bodyPr vert="horz" lIns="91440" tIns="45720" rIns="91440" bIns="45720" rtlCol="0" anchor="b">
            <a:normAutofit/>
          </a:bodyPr>
          <a:lstStyle>
            <a:lvl1pPr marL="0" indent="0" algn="l" defTabSz="457200" rtl="0" eaLnBrk="1" latinLnBrk="0" hangingPunct="1">
              <a:spcBef>
                <a:spcPct val="20000"/>
              </a:spcBef>
              <a:spcAft>
                <a:spcPts val="600"/>
              </a:spcAft>
              <a:buClr>
                <a:schemeClr val="accent2"/>
              </a:buClr>
              <a:buSzPct val="92000"/>
              <a:buFont typeface="Arial" panose="020B0604020202020204" pitchFamily="34" charset="0"/>
              <a:buNone/>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Clr>
                <a:srgbClr val="EFEFEF"/>
              </a:buClr>
            </a:pPr>
            <a:r>
              <a:rPr lang="en-US" sz="1500" b="1" smtClean="0">
                <a:solidFill>
                  <a:srgbClr val="202237"/>
                </a:solidFill>
                <a:latin typeface="Times New Roman" panose="02020603050405020304" pitchFamily="18" charset="0"/>
                <a:cs typeface="Times New Roman" panose="02020603050405020304" pitchFamily="18" charset="0"/>
              </a:rPr>
              <a:t>Đỗ Minh Trí</a:t>
            </a:r>
            <a:endParaRPr lang="en-US" sz="1500" b="1">
              <a:solidFill>
                <a:srgbClr val="202237"/>
              </a:solidFill>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xmlns="" id="{80BC67F4-4E33-4709-9D60-593B322A8C48}"/>
              </a:ext>
              <a:ext uri="{C183D7F6-B498-43B3-948B-1728B52AA6E4}">
                <adec:decorative xmlns:adec="http://schemas.microsoft.com/office/drawing/2017/decorative" xmlns="" val="1"/>
              </a:ext>
            </a:extLst>
          </p:cNvPr>
          <p:cNvCxnSpPr>
            <a:cxnSpLocks/>
          </p:cNvCxnSpPr>
          <p:nvPr/>
        </p:nvCxnSpPr>
        <p:spPr>
          <a:xfrm>
            <a:off x="1859366" y="3697426"/>
            <a:ext cx="1265507" cy="0"/>
          </a:xfrm>
          <a:prstGeom prst="line">
            <a:avLst/>
          </a:prstGeom>
          <a:noFill/>
          <a:ln w="28575" cap="rnd" cmpd="sng" algn="ctr">
            <a:solidFill>
              <a:srgbClr val="FFC000"/>
            </a:solidFill>
            <a:prstDash val="solid"/>
          </a:ln>
          <a:effectLst/>
        </p:spPr>
      </p:cxnSp>
      <p:cxnSp>
        <p:nvCxnSpPr>
          <p:cNvPr id="12" name="Straight Connector 11">
            <a:extLst>
              <a:ext uri="{FF2B5EF4-FFF2-40B4-BE49-F238E27FC236}">
                <a16:creationId xmlns:a16="http://schemas.microsoft.com/office/drawing/2014/main" xmlns="" id="{80BC67F4-4E33-4709-9D60-593B322A8C48}"/>
              </a:ext>
              <a:ext uri="{C183D7F6-B498-43B3-948B-1728B52AA6E4}">
                <adec:decorative xmlns:adec="http://schemas.microsoft.com/office/drawing/2017/decorative" xmlns="" val="1"/>
              </a:ext>
            </a:extLst>
          </p:cNvPr>
          <p:cNvCxnSpPr>
            <a:cxnSpLocks/>
          </p:cNvCxnSpPr>
          <p:nvPr/>
        </p:nvCxnSpPr>
        <p:spPr>
          <a:xfrm>
            <a:off x="3919360" y="3697426"/>
            <a:ext cx="1265507" cy="0"/>
          </a:xfrm>
          <a:prstGeom prst="line">
            <a:avLst/>
          </a:prstGeom>
          <a:noFill/>
          <a:ln w="28575" cap="rnd" cmpd="sng" algn="ctr">
            <a:solidFill>
              <a:srgbClr val="7030A0"/>
            </a:solidFill>
            <a:prstDash val="solid"/>
          </a:ln>
          <a:effectLst/>
        </p:spPr>
      </p:cxnSp>
      <p:pic>
        <p:nvPicPr>
          <p:cNvPr id="13" name="Picture Placeholder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3508" y="1764839"/>
            <a:ext cx="1179204" cy="1171342"/>
          </a:xfrm>
          <a:prstGeom prst="rect">
            <a:avLst/>
          </a:prstGeom>
          <a:solidFill>
            <a:sysClr val="window" lastClr="FFFFFF">
              <a:lumMod val="95000"/>
              <a:alpha val="70000"/>
            </a:sysClr>
          </a:solidFill>
          <a:ln w="95250" cap="sq" cmpd="sng" algn="ctr">
            <a:solidFill>
              <a:sysClr val="window" lastClr="FFFFFF">
                <a:lumMod val="95000"/>
              </a:sysClr>
            </a:solidFill>
            <a:prstDash val="solid"/>
          </a:ln>
          <a:effectLst/>
        </p:spPr>
      </p:pic>
      <p:pic>
        <p:nvPicPr>
          <p:cNvPr id="14" name="Picture Placeholder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6450" y="1764839"/>
            <a:ext cx="1171342" cy="1171342"/>
          </a:xfrm>
          <a:prstGeom prst="rect">
            <a:avLst/>
          </a:prstGeom>
          <a:solidFill>
            <a:sysClr val="window" lastClr="FFFFFF">
              <a:lumMod val="95000"/>
              <a:alpha val="70000"/>
            </a:sysClr>
          </a:solidFill>
          <a:ln w="95250" cap="sq" cmpd="sng" algn="ctr">
            <a:solidFill>
              <a:sysClr val="window" lastClr="FFFFFF">
                <a:lumMod val="95000"/>
              </a:sysClr>
            </a:solidFill>
            <a:prstDash val="solid"/>
          </a:ln>
          <a:effectLst/>
        </p:spPr>
      </p:pic>
      <p:sp>
        <p:nvSpPr>
          <p:cNvPr id="15" name="Text Placeholder 74">
            <a:extLst>
              <a:ext uri="{FF2B5EF4-FFF2-40B4-BE49-F238E27FC236}">
                <a16:creationId xmlns:a16="http://schemas.microsoft.com/office/drawing/2014/main" xmlns="" id="{54A28B80-949D-4875-8454-65C677C242C0}"/>
              </a:ext>
            </a:extLst>
          </p:cNvPr>
          <p:cNvSpPr txBox="1">
            <a:spLocks/>
          </p:cNvSpPr>
          <p:nvPr/>
        </p:nvSpPr>
        <p:spPr>
          <a:xfrm>
            <a:off x="5797245" y="3121118"/>
            <a:ext cx="1691730" cy="341309"/>
          </a:xfrm>
          <a:prstGeom prst="rect">
            <a:avLst/>
          </a:prstGeom>
        </p:spPr>
        <p:txBody>
          <a:bodyPr vert="horz" lIns="91440" tIns="45720" rIns="91440" bIns="45720" rtlCol="0" anchor="b">
            <a:noAutofit/>
          </a:bodyPr>
          <a:lstStyle>
            <a:lvl1pPr marL="0" indent="0" algn="l" defTabSz="457200" rtl="0" eaLnBrk="1" latinLnBrk="0" hangingPunct="1">
              <a:spcBef>
                <a:spcPct val="20000"/>
              </a:spcBef>
              <a:spcAft>
                <a:spcPts val="600"/>
              </a:spcAft>
              <a:buClr>
                <a:schemeClr val="accent2"/>
              </a:buClr>
              <a:buSzPct val="92000"/>
              <a:buFont typeface="Arial" panose="020B0604020202020204" pitchFamily="34" charset="0"/>
              <a:buNone/>
              <a:defRPr sz="24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ctr">
              <a:buClr>
                <a:srgbClr val="EFEFEF"/>
              </a:buClr>
            </a:pPr>
            <a:r>
              <a:rPr lang="en-US" sz="1500" b="1" smtClean="0">
                <a:solidFill>
                  <a:srgbClr val="202237"/>
                </a:solidFill>
                <a:latin typeface="Times New Roman" panose="02020603050405020304" pitchFamily="18" charset="0"/>
                <a:cs typeface="Times New Roman" panose="02020603050405020304" pitchFamily="18" charset="0"/>
              </a:rPr>
              <a:t>Huỳnh Quốc Huy</a:t>
            </a:r>
            <a:endParaRPr lang="en-US" sz="1500" b="1">
              <a:solidFill>
                <a:srgbClr val="202237"/>
              </a:solidFill>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xmlns="" id="{80BC67F4-4E33-4709-9D60-593B322A8C48}"/>
              </a:ext>
              <a:ext uri="{C183D7F6-B498-43B3-948B-1728B52AA6E4}">
                <adec:decorative xmlns:adec="http://schemas.microsoft.com/office/drawing/2017/decorative" xmlns="" val="1"/>
              </a:ext>
            </a:extLst>
          </p:cNvPr>
          <p:cNvCxnSpPr>
            <a:cxnSpLocks/>
          </p:cNvCxnSpPr>
          <p:nvPr/>
        </p:nvCxnSpPr>
        <p:spPr>
          <a:xfrm>
            <a:off x="6010356" y="3704190"/>
            <a:ext cx="1265507" cy="0"/>
          </a:xfrm>
          <a:prstGeom prst="line">
            <a:avLst/>
          </a:prstGeom>
          <a:noFill/>
          <a:ln w="28575" cap="rnd" cmpd="sng" algn="ctr">
            <a:solidFill>
              <a:srgbClr val="FF0000"/>
            </a:solidFill>
            <a:prstDash val="solid"/>
          </a:ln>
          <a:effectLst/>
        </p:spPr>
      </p:cxnSp>
    </p:spTree>
    <p:extLst>
      <p:ext uri="{BB962C8B-B14F-4D97-AF65-F5344CB8AC3E}">
        <p14:creationId xmlns:p14="http://schemas.microsoft.com/office/powerpoint/2010/main" val="431981358"/>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969179" y="3925605"/>
            <a:ext cx="2743059"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quản lý danh mục sản phẩm</a:t>
            </a:r>
            <a:endParaRPr lang="en-US" sz="1300">
              <a:latin typeface="Times New Roman" panose="02020603050405020304" pitchFamily="18" charset="0"/>
              <a:cs typeface="Times New Roman" panose="02020603050405020304" pitchFamily="18" charset="0"/>
            </a:endParaRPr>
          </a:p>
        </p:txBody>
      </p:sp>
      <p:sp>
        <p:nvSpPr>
          <p:cNvPr id="16" name="TextBox 15"/>
          <p:cNvSpPr txBox="1"/>
          <p:nvPr/>
        </p:nvSpPr>
        <p:spPr>
          <a:xfrm>
            <a:off x="5776326" y="3920871"/>
            <a:ext cx="2048959"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quản lý sản phẩm</a:t>
            </a:r>
            <a:endParaRPr lang="en-US" sz="1300">
              <a:latin typeface="Times New Roman" panose="02020603050405020304" pitchFamily="18" charset="0"/>
              <a:cs typeface="Times New Roman" panose="02020603050405020304" pitchFamily="18" charset="0"/>
            </a:endParaRPr>
          </a:p>
        </p:txBody>
      </p:sp>
      <p:pic>
        <p:nvPicPr>
          <p:cNvPr id="19" name="Picture 18"/>
          <p:cNvPicPr/>
          <p:nvPr/>
        </p:nvPicPr>
        <p:blipFill>
          <a:blip r:embed="rId3"/>
          <a:stretch>
            <a:fillRect/>
          </a:stretch>
        </p:blipFill>
        <p:spPr>
          <a:xfrm>
            <a:off x="238807" y="1540503"/>
            <a:ext cx="4203805" cy="2295762"/>
          </a:xfrm>
          <a:prstGeom prst="rect">
            <a:avLst/>
          </a:prstGeom>
        </p:spPr>
      </p:pic>
      <p:pic>
        <p:nvPicPr>
          <p:cNvPr id="20" name="Picture 19"/>
          <p:cNvPicPr/>
          <p:nvPr/>
        </p:nvPicPr>
        <p:blipFill>
          <a:blip r:embed="rId4"/>
          <a:stretch>
            <a:fillRect/>
          </a:stretch>
        </p:blipFill>
        <p:spPr>
          <a:xfrm>
            <a:off x="4698904" y="1540503"/>
            <a:ext cx="4203805" cy="2295762"/>
          </a:xfrm>
          <a:prstGeom prst="rect">
            <a:avLst/>
          </a:prstGeom>
        </p:spPr>
      </p:pic>
    </p:spTree>
    <p:extLst>
      <p:ext uri="{BB962C8B-B14F-4D97-AF65-F5344CB8AC3E}">
        <p14:creationId xmlns:p14="http://schemas.microsoft.com/office/powerpoint/2010/main" val="2739941614"/>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4. KẾT QUẢ THỰC NGHIỆM</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3244228" y="4216806"/>
            <a:ext cx="2536272" cy="292388"/>
          </a:xfrm>
          <a:prstGeom prst="rect">
            <a:avLst/>
          </a:prstGeom>
          <a:noFill/>
        </p:spPr>
        <p:txBody>
          <a:bodyPr wrap="none" rtlCol="0">
            <a:spAutoFit/>
          </a:bodyPr>
          <a:lstStyle/>
          <a:p>
            <a:r>
              <a:rPr lang="en-US" sz="1300" smtClean="0">
                <a:latin typeface="Times New Roman" panose="02020603050405020304" pitchFamily="18" charset="0"/>
                <a:cs typeface="Times New Roman" panose="02020603050405020304" pitchFamily="18" charset="0"/>
              </a:rPr>
              <a:t>Giao diện quản lý tài khoản Admin</a:t>
            </a:r>
            <a:endParaRPr lang="en-US" sz="1300">
              <a:latin typeface="Times New Roman" panose="02020603050405020304" pitchFamily="18" charset="0"/>
              <a:cs typeface="Times New Roman" panose="02020603050405020304" pitchFamily="18" charset="0"/>
            </a:endParaRPr>
          </a:p>
        </p:txBody>
      </p:sp>
      <p:pic>
        <p:nvPicPr>
          <p:cNvPr id="19" name="Picture 18"/>
          <p:cNvPicPr/>
          <p:nvPr/>
        </p:nvPicPr>
        <p:blipFill>
          <a:blip r:embed="rId3"/>
          <a:stretch>
            <a:fillRect/>
          </a:stretch>
        </p:blipFill>
        <p:spPr>
          <a:xfrm>
            <a:off x="1587237" y="1462584"/>
            <a:ext cx="5850255" cy="2668905"/>
          </a:xfrm>
          <a:prstGeom prst="rect">
            <a:avLst/>
          </a:prstGeom>
        </p:spPr>
      </p:pic>
    </p:spTree>
    <p:extLst>
      <p:ext uri="{BB962C8B-B14F-4D97-AF65-F5344CB8AC3E}">
        <p14:creationId xmlns:p14="http://schemas.microsoft.com/office/powerpoint/2010/main" val="2357110429"/>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4011" y="3054626"/>
            <a:ext cx="5181902" cy="755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KẾT LUẬN</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5</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877162884"/>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Up Ribbon 3"/>
          <p:cNvSpPr/>
          <p:nvPr/>
        </p:nvSpPr>
        <p:spPr>
          <a:xfrm>
            <a:off x="3286540" y="379445"/>
            <a:ext cx="2584173" cy="410818"/>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KẾT LUẬN</a:t>
            </a:r>
            <a:endParaRPr lang="en-US" b="1"/>
          </a:p>
        </p:txBody>
      </p:sp>
      <p:sp>
        <p:nvSpPr>
          <p:cNvPr id="6" name="Rounded Rectangle 5"/>
          <p:cNvSpPr/>
          <p:nvPr/>
        </p:nvSpPr>
        <p:spPr>
          <a:xfrm>
            <a:off x="616226" y="1086678"/>
            <a:ext cx="3644348" cy="32534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r>
              <a:rPr lang="en-US" smtClean="0">
                <a:solidFill>
                  <a:schemeClr val="tx1"/>
                </a:solidFill>
              </a:rPr>
              <a:t>Đã xây dựng thành công website bán hàng với các chức năng cơ bản.</a:t>
            </a:r>
          </a:p>
          <a:p>
            <a:pPr marL="285750" indent="-285750">
              <a:lnSpc>
                <a:spcPct val="150000"/>
              </a:lnSpc>
              <a:buFont typeface="Arial" panose="020B0604020202020204" pitchFamily="34" charset="0"/>
              <a:buChar char="•"/>
            </a:pPr>
            <a:r>
              <a:rPr lang="en-US" smtClean="0">
                <a:solidFill>
                  <a:schemeClr val="tx1"/>
                </a:solidFill>
              </a:rPr>
              <a:t>Có phần giao diện cho khách hàng và chủ cửa hàng.</a:t>
            </a:r>
            <a:endParaRPr lang="en-US">
              <a:solidFill>
                <a:schemeClr val="tx1"/>
              </a:solidFill>
            </a:endParaRPr>
          </a:p>
        </p:txBody>
      </p:sp>
      <p:sp>
        <p:nvSpPr>
          <p:cNvPr id="7" name="Rounded Rectangle 6"/>
          <p:cNvSpPr/>
          <p:nvPr/>
        </p:nvSpPr>
        <p:spPr>
          <a:xfrm>
            <a:off x="4923183" y="1086677"/>
            <a:ext cx="3644348" cy="325340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endParaRPr lang="en-US" smtClean="0">
              <a:solidFill>
                <a:schemeClr val="tx1"/>
              </a:solidFill>
            </a:endParaRPr>
          </a:p>
          <a:p>
            <a:pPr marL="285750" indent="-285750">
              <a:lnSpc>
                <a:spcPct val="150000"/>
              </a:lnSpc>
              <a:buFont typeface="Arial" panose="020B0604020202020204" pitchFamily="34" charset="0"/>
              <a:buChar char="•"/>
            </a:pPr>
            <a:r>
              <a:rPr lang="en-US" smtClean="0">
                <a:solidFill>
                  <a:schemeClr val="tx1"/>
                </a:solidFill>
              </a:rPr>
              <a:t>Các tính năng chỉ dừng ở mức cơ bản, đôi khi vẫn gặp lỗi.</a:t>
            </a:r>
          </a:p>
          <a:p>
            <a:pPr marL="285750" indent="-285750">
              <a:lnSpc>
                <a:spcPct val="150000"/>
              </a:lnSpc>
              <a:buFont typeface="Arial" panose="020B0604020202020204" pitchFamily="34" charset="0"/>
              <a:buChar char="•"/>
            </a:pPr>
            <a:r>
              <a:rPr lang="en-US" smtClean="0">
                <a:solidFill>
                  <a:schemeClr val="tx1"/>
                </a:solidFill>
              </a:rPr>
              <a:t>Phân quyền cho khách hàng và chủ cửa hàng chưa được chặt chẽ.</a:t>
            </a:r>
          </a:p>
          <a:p>
            <a:pPr marL="285750" indent="-285750">
              <a:lnSpc>
                <a:spcPct val="150000"/>
              </a:lnSpc>
              <a:buFont typeface="Arial" panose="020B0604020202020204" pitchFamily="34" charset="0"/>
              <a:buChar char="•"/>
            </a:pPr>
            <a:r>
              <a:rPr lang="en-US" smtClean="0">
                <a:solidFill>
                  <a:schemeClr val="tx1"/>
                </a:solidFill>
              </a:rPr>
              <a:t>Chưa thể làm trích xuất báo cáo thống kê.</a:t>
            </a:r>
          </a:p>
          <a:p>
            <a:pPr marL="285750" indent="-285750">
              <a:lnSpc>
                <a:spcPct val="150000"/>
              </a:lnSpc>
              <a:buFont typeface="Arial" panose="020B0604020202020204" pitchFamily="34" charset="0"/>
              <a:buChar char="•"/>
            </a:pPr>
            <a:r>
              <a:rPr lang="en-US" smtClean="0">
                <a:solidFill>
                  <a:schemeClr val="tx1"/>
                </a:solidFill>
              </a:rPr>
              <a:t>Website còn nhiều lỗ hổng cần cải tiến.</a:t>
            </a:r>
            <a:endParaRPr lang="en-US">
              <a:solidFill>
                <a:schemeClr val="tx1"/>
              </a:solidFill>
            </a:endParaRPr>
          </a:p>
        </p:txBody>
      </p:sp>
      <p:sp>
        <p:nvSpPr>
          <p:cNvPr id="8" name="TextBox 7"/>
          <p:cNvSpPr txBox="1"/>
          <p:nvPr/>
        </p:nvSpPr>
        <p:spPr>
          <a:xfrm>
            <a:off x="1501284" y="1192696"/>
            <a:ext cx="1874231" cy="323165"/>
          </a:xfrm>
          <a:prstGeom prst="rect">
            <a:avLst/>
          </a:prstGeom>
          <a:noFill/>
        </p:spPr>
        <p:txBody>
          <a:bodyPr wrap="none" rtlCol="0">
            <a:spAutoFit/>
          </a:bodyPr>
          <a:lstStyle/>
          <a:p>
            <a:r>
              <a:rPr lang="en-US" sz="1500" b="1" smtClean="0">
                <a:latin typeface="Times New Roman" panose="02020603050405020304" pitchFamily="18" charset="0"/>
                <a:cs typeface="Times New Roman" panose="02020603050405020304" pitchFamily="18" charset="0"/>
              </a:rPr>
              <a:t>Vấn đề đã giải quyết</a:t>
            </a:r>
            <a:endParaRPr lang="en-US" sz="1500" b="1">
              <a:latin typeface="Times New Roman" panose="02020603050405020304" pitchFamily="18" charset="0"/>
              <a:cs typeface="Times New Roman" panose="02020603050405020304" pitchFamily="18" charset="0"/>
            </a:endParaRPr>
          </a:p>
        </p:txBody>
      </p:sp>
      <p:sp>
        <p:nvSpPr>
          <p:cNvPr id="9" name="TextBox 8"/>
          <p:cNvSpPr txBox="1"/>
          <p:nvPr/>
        </p:nvSpPr>
        <p:spPr>
          <a:xfrm>
            <a:off x="5708053" y="1192696"/>
            <a:ext cx="2074607" cy="323165"/>
          </a:xfrm>
          <a:prstGeom prst="rect">
            <a:avLst/>
          </a:prstGeom>
          <a:noFill/>
        </p:spPr>
        <p:txBody>
          <a:bodyPr wrap="none" rtlCol="0">
            <a:spAutoFit/>
          </a:bodyPr>
          <a:lstStyle/>
          <a:p>
            <a:r>
              <a:rPr lang="en-US" sz="1500" b="1" smtClean="0">
                <a:latin typeface="Times New Roman" panose="02020603050405020304" pitchFamily="18" charset="0"/>
                <a:cs typeface="Times New Roman" panose="02020603050405020304" pitchFamily="18" charset="0"/>
              </a:rPr>
              <a:t>Vấn đề chưa giải quyết</a:t>
            </a:r>
            <a:endParaRPr lang="en-US" sz="15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689219"/>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sp>
        <p:nvSpPr>
          <p:cNvPr id="4" name="Up Ribbon 3"/>
          <p:cNvSpPr/>
          <p:nvPr/>
        </p:nvSpPr>
        <p:spPr>
          <a:xfrm>
            <a:off x="3286540" y="379445"/>
            <a:ext cx="2584173" cy="410818"/>
          </a:xfrm>
          <a:prstGeom prst="ribbon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mtClean="0"/>
              <a:t>KẾT LUẬN</a:t>
            </a:r>
            <a:endParaRPr lang="en-US" b="1"/>
          </a:p>
        </p:txBody>
      </p:sp>
      <p:sp>
        <p:nvSpPr>
          <p:cNvPr id="3" name="Rounded Rectangle 2"/>
          <p:cNvSpPr/>
          <p:nvPr/>
        </p:nvSpPr>
        <p:spPr>
          <a:xfrm>
            <a:off x="1762539" y="1099930"/>
            <a:ext cx="5632174" cy="3226905"/>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mtClean="0">
              <a:solidFill>
                <a:schemeClr val="tx1"/>
              </a:solidFill>
            </a:endParaRPr>
          </a:p>
          <a:p>
            <a:pPr algn="ctr">
              <a:lnSpc>
                <a:spcPct val="150000"/>
              </a:lnSpc>
            </a:pPr>
            <a:r>
              <a:rPr lang="en-US" smtClean="0">
                <a:solidFill>
                  <a:schemeClr val="tx1"/>
                </a:solidFill>
              </a:rPr>
              <a:t>Vì website có tính ứng dụng thực tế nên cần cải tiến các tính năng cơ bản và các tính năng cao hơn như:</a:t>
            </a:r>
          </a:p>
          <a:p>
            <a:pPr marL="285750" indent="-285750">
              <a:lnSpc>
                <a:spcPct val="150000"/>
              </a:lnSpc>
              <a:buFont typeface="Wingdings" panose="05000000000000000000" pitchFamily="2" charset="2"/>
              <a:buChar char="Ø"/>
            </a:pPr>
            <a:r>
              <a:rPr lang="en-US" smtClean="0">
                <a:solidFill>
                  <a:schemeClr val="tx1"/>
                </a:solidFill>
              </a:rPr>
              <a:t>Tối ưu hóa các chức năng cao hơn.</a:t>
            </a:r>
          </a:p>
          <a:p>
            <a:pPr marL="285750" indent="-285750">
              <a:lnSpc>
                <a:spcPct val="150000"/>
              </a:lnSpc>
              <a:buFont typeface="Wingdings" panose="05000000000000000000" pitchFamily="2" charset="2"/>
              <a:buChar char="Ø"/>
            </a:pPr>
            <a:r>
              <a:rPr lang="en-US" smtClean="0">
                <a:solidFill>
                  <a:schemeClr val="tx1"/>
                </a:solidFill>
              </a:rPr>
              <a:t>Hoàn thiện chức năng thanh toán bằng Paypal</a:t>
            </a:r>
          </a:p>
          <a:p>
            <a:pPr marL="285750" indent="-285750">
              <a:lnSpc>
                <a:spcPct val="150000"/>
              </a:lnSpc>
              <a:buFont typeface="Wingdings" panose="05000000000000000000" pitchFamily="2" charset="2"/>
              <a:buChar char="Ø"/>
            </a:pPr>
            <a:r>
              <a:rPr lang="en-US" smtClean="0">
                <a:solidFill>
                  <a:schemeClr val="tx1"/>
                </a:solidFill>
              </a:rPr>
              <a:t>Báo cáo thống kê hằng tháng.</a:t>
            </a:r>
          </a:p>
          <a:p>
            <a:pPr marL="285750" indent="-285750">
              <a:lnSpc>
                <a:spcPct val="150000"/>
              </a:lnSpc>
              <a:buFont typeface="Wingdings" panose="05000000000000000000" pitchFamily="2" charset="2"/>
              <a:buChar char="Ø"/>
            </a:pPr>
            <a:r>
              <a:rPr lang="en-US" smtClean="0">
                <a:solidFill>
                  <a:schemeClr val="tx1"/>
                </a:solidFill>
              </a:rPr>
              <a:t>Bình luận sản phẩm và thống kê lượng truy cập vào website.</a:t>
            </a:r>
          </a:p>
          <a:p>
            <a:pPr marL="285750" indent="-285750">
              <a:lnSpc>
                <a:spcPct val="150000"/>
              </a:lnSpc>
              <a:buFont typeface="Wingdings" panose="05000000000000000000" pitchFamily="2" charset="2"/>
              <a:buChar char="Ø"/>
            </a:pPr>
            <a:r>
              <a:rPr lang="en-US" smtClean="0">
                <a:solidFill>
                  <a:schemeClr val="tx1"/>
                </a:solidFill>
              </a:rPr>
              <a:t>Đưa trang web lên hosting.</a:t>
            </a:r>
            <a:endParaRPr lang="en-US">
              <a:solidFill>
                <a:schemeClr val="tx1"/>
              </a:solidFill>
            </a:endParaRPr>
          </a:p>
        </p:txBody>
      </p:sp>
      <p:sp>
        <p:nvSpPr>
          <p:cNvPr id="5" name="TextBox 4"/>
          <p:cNvSpPr txBox="1"/>
          <p:nvPr/>
        </p:nvSpPr>
        <p:spPr>
          <a:xfrm>
            <a:off x="3815436" y="1239078"/>
            <a:ext cx="1526380" cy="523220"/>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Hướng phát triển</a:t>
            </a:r>
          </a:p>
          <a:p>
            <a:endParaRPr lang="en-US"/>
          </a:p>
        </p:txBody>
      </p:sp>
    </p:spTree>
    <p:extLst>
      <p:ext uri="{BB962C8B-B14F-4D97-AF65-F5344CB8AC3E}">
        <p14:creationId xmlns:p14="http://schemas.microsoft.com/office/powerpoint/2010/main" val="3974839738"/>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4011" y="3054626"/>
            <a:ext cx="5181902" cy="755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DEMO</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6</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627001791"/>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379F11E2-8BA5-4C5C-AE7C-361E5EA011F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 y="1"/>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a:solidFill>
                <a:prstClr val="white"/>
              </a:solidFill>
            </a:endParaRPr>
          </a:p>
        </p:txBody>
      </p:sp>
      <p:pic>
        <p:nvPicPr>
          <p:cNvPr id="5" name="Picture 4">
            <a:extLst>
              <a:ext uri="{FF2B5EF4-FFF2-40B4-BE49-F238E27FC236}">
                <a16:creationId xmlns:a16="http://schemas.microsoft.com/office/drawing/2014/main" xmlns="" id="{A21EA617-6D48-425F-97A8-7FEC82C8F4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1" name="Rectangle 20">
            <a:extLst>
              <a:ext uri="{FF2B5EF4-FFF2-40B4-BE49-F238E27FC236}">
                <a16:creationId xmlns:a16="http://schemas.microsoft.com/office/drawing/2014/main" xmlns="" id="{A851B3CA-790D-465D-9B97-AA9876E357B9}"/>
              </a:ext>
              <a:ext uri="{C183D7F6-B498-43B3-948B-1728B52AA6E4}">
                <adec:decorative xmlns:adec="http://schemas.microsoft.com/office/drawing/2017/decorative" xmlns="" val="1"/>
              </a:ext>
            </a:extLst>
          </p:cNvPr>
          <p:cNvSpPr/>
          <p:nvPr/>
        </p:nvSpPr>
        <p:spPr>
          <a:xfrm>
            <a:off x="1630016" y="0"/>
            <a:ext cx="5804453" cy="51435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1350" kern="1200" dirty="0">
              <a:solidFill>
                <a:prstClr val="white"/>
              </a:solidFill>
            </a:endParaRPr>
          </a:p>
        </p:txBody>
      </p:sp>
      <p:cxnSp>
        <p:nvCxnSpPr>
          <p:cNvPr id="22" name="Straight Connector 21">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2640224" y="3110319"/>
            <a:ext cx="3784034" cy="0"/>
          </a:xfrm>
          <a:prstGeom prst="line">
            <a:avLst/>
          </a:prstGeom>
          <a:ln w="28575">
            <a:solidFill>
              <a:srgbClr val="99FF33"/>
            </a:solidFill>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xmlns="" id="{8468F2B1-EF8F-4772-ADA1-4195B20EBA74}"/>
              </a:ext>
            </a:extLst>
          </p:cNvPr>
          <p:cNvSpPr>
            <a:spLocks noGrp="1"/>
          </p:cNvSpPr>
          <p:nvPr>
            <p:ph type="ctrTitle"/>
          </p:nvPr>
        </p:nvSpPr>
        <p:spPr bwMode="gray">
          <a:xfrm>
            <a:off x="1630015" y="1649896"/>
            <a:ext cx="5804453" cy="1242484"/>
          </a:xfrm>
        </p:spPr>
        <p:txBody>
          <a:bodyPr>
            <a:noAutofit/>
          </a:bodyPr>
          <a:lstStyle/>
          <a:p>
            <a:pPr algn="ctr"/>
            <a:r>
              <a:rPr lang="en-US" sz="3000" b="1">
                <a:solidFill>
                  <a:schemeClr val="bg1"/>
                </a:solidFill>
                <a:latin typeface="Times New Roman" panose="02020603050405020304" pitchFamily="18" charset="0"/>
                <a:cs typeface="Times New Roman" panose="02020603050405020304" pitchFamily="18" charset="0"/>
              </a:rPr>
              <a:t>Cảm ơn thầy và các bạn đã lắng </a:t>
            </a:r>
            <a:r>
              <a:rPr lang="en-US" sz="3000" b="1" smtClean="0">
                <a:solidFill>
                  <a:schemeClr val="bg1"/>
                </a:solidFill>
                <a:latin typeface="Times New Roman" panose="02020603050405020304" pitchFamily="18" charset="0"/>
                <a:cs typeface="Times New Roman" panose="02020603050405020304" pitchFamily="18" charset="0"/>
              </a:rPr>
              <a:t>nghe !</a:t>
            </a:r>
            <a:endParaRPr lang="en-US" sz="3000"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12"/>
          <p:cNvSpPr>
            <a:spLocks noGrp="1"/>
          </p:cNvSpPr>
          <p:nvPr>
            <p:ph type="sldNum" sz="quarter" idx="12"/>
          </p:nvPr>
        </p:nvSpPr>
        <p:spPr>
          <a:xfrm>
            <a:off x="8274095" y="4869657"/>
            <a:ext cx="762330" cy="273844"/>
          </a:xfrm>
        </p:spPr>
        <p:txBody>
          <a:bodyPr/>
          <a:lstStyle/>
          <a:p>
            <a:fld id="{D57F1E4F-1CFF-5643-939E-217C01CDF565}" type="slidenum">
              <a:rPr lang="en-US" sz="900">
                <a:solidFill>
                  <a:srgbClr val="1A3260">
                    <a:lumMod val="75000"/>
                    <a:lumOff val="25000"/>
                  </a:srgbClr>
                </a:solidFill>
                <a:latin typeface="Times New Roman" panose="02020603050405020304" pitchFamily="18" charset="0"/>
                <a:cs typeface="Times New Roman" panose="02020603050405020304" pitchFamily="18" charset="0"/>
              </a:rPr>
              <a:pPr/>
              <a:t>26</a:t>
            </a:fld>
            <a:endParaRPr lang="en-US" sz="900">
              <a:solidFill>
                <a:srgbClr val="1A3260">
                  <a:lumMod val="75000"/>
                  <a:lumOff val="25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3370642"/>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NỘI DUNG</a:t>
            </a:r>
            <a:endParaRPr/>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8651" y="2346373"/>
            <a:ext cx="1298364" cy="1698691"/>
          </a:xfrm>
          <a:prstGeom prst="rect">
            <a:avLst/>
          </a:prstGeom>
        </p:spPr>
      </p:pic>
      <p:sp>
        <p:nvSpPr>
          <p:cNvPr id="26" name="Google Shape;249;p29"/>
          <p:cNvSpPr txBox="1">
            <a:spLocks/>
          </p:cNvSpPr>
          <p:nvPr/>
        </p:nvSpPr>
        <p:spPr>
          <a:xfrm>
            <a:off x="338887" y="1621724"/>
            <a:ext cx="3142046" cy="7959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defTabSz="914400" rtl="0" eaLnBrk="1" fontAlgn="auto" latinLnBrk="0" hangingPunct="1">
              <a:lnSpc>
                <a:spcPct val="100000"/>
              </a:lnSpc>
              <a:spcBef>
                <a:spcPts val="0"/>
              </a:spcBef>
              <a:spcAft>
                <a:spcPts val="0"/>
              </a:spcAft>
              <a:buClr>
                <a:srgbClr val="202237"/>
              </a:buClr>
              <a:buSzPts val="2400"/>
              <a:buFont typeface="Oswald"/>
              <a:buNone/>
              <a:tabLst/>
              <a:defRPr/>
            </a:pPr>
            <a:r>
              <a:rPr kumimoji="0" lang="en-US" sz="2200" b="1" i="0" u="none" strike="noStrike" kern="0" cap="none" spc="0" normalizeH="0" baseline="0" noProof="0" smtClean="0">
                <a:ln>
                  <a:noFill/>
                </a:ln>
                <a:solidFill>
                  <a:srgbClr val="FF0000"/>
                </a:solidFill>
                <a:effectLst/>
                <a:uLnTx/>
                <a:uFillTx/>
                <a:latin typeface="Oswald"/>
                <a:sym typeface="Oswald"/>
              </a:rPr>
              <a:t>1. </a:t>
            </a:r>
            <a:r>
              <a:rPr kumimoji="0" lang="en-US" sz="2200" b="1" i="0" u="none" strike="noStrike" kern="0" cap="none" spc="0" normalizeH="0" baseline="0" noProof="0" smtClean="0">
                <a:ln>
                  <a:noFill/>
                </a:ln>
                <a:solidFill>
                  <a:srgbClr val="202237"/>
                </a:solidFill>
                <a:effectLst/>
                <a:uLnTx/>
                <a:uFillTx/>
                <a:latin typeface="Oswald"/>
                <a:sym typeface="Oswald"/>
              </a:rPr>
              <a:t>Giới</a:t>
            </a:r>
            <a:r>
              <a:rPr kumimoji="0" lang="en-US" sz="2200" b="1" i="0" u="none" strike="noStrike" kern="0" cap="none" spc="0" normalizeH="0" noProof="0" smtClean="0">
                <a:ln>
                  <a:noFill/>
                </a:ln>
                <a:solidFill>
                  <a:srgbClr val="202237"/>
                </a:solidFill>
                <a:effectLst/>
                <a:uLnTx/>
                <a:uFillTx/>
                <a:latin typeface="Oswald"/>
                <a:sym typeface="Oswald"/>
              </a:rPr>
              <a:t> thiệu đề tài &amp;</a:t>
            </a:r>
            <a:r>
              <a:rPr kumimoji="0" lang="en-US" sz="2200" b="1" i="0" u="none" strike="noStrike" kern="0" cap="none" spc="0" normalizeH="0" baseline="0" noProof="0" smtClean="0">
                <a:ln>
                  <a:noFill/>
                </a:ln>
                <a:solidFill>
                  <a:srgbClr val="202237"/>
                </a:solidFill>
                <a:effectLst/>
                <a:uLnTx/>
                <a:uFillTx/>
                <a:latin typeface="Oswald"/>
                <a:sym typeface="Oswald"/>
              </a:rPr>
              <a:t/>
            </a:r>
            <a:br>
              <a:rPr kumimoji="0" lang="en-US" sz="2200" b="1" i="0" u="none" strike="noStrike" kern="0" cap="none" spc="0" normalizeH="0" baseline="0" noProof="0" smtClean="0">
                <a:ln>
                  <a:noFill/>
                </a:ln>
                <a:solidFill>
                  <a:srgbClr val="202237"/>
                </a:solidFill>
                <a:effectLst/>
                <a:uLnTx/>
                <a:uFillTx/>
                <a:latin typeface="Oswald"/>
                <a:sym typeface="Oswald"/>
              </a:rPr>
            </a:br>
            <a:r>
              <a:rPr lang="en-US" sz="2200" smtClean="0">
                <a:solidFill>
                  <a:schemeClr val="tx1"/>
                </a:solidFill>
              </a:rPr>
              <a:t>Lý do chọn đề tài</a:t>
            </a:r>
            <a:endParaRPr kumimoji="0" lang="en-US" sz="2200" b="1" i="0" u="none" strike="noStrike" kern="0" cap="none" spc="0" normalizeH="0" baseline="0" noProof="0">
              <a:ln>
                <a:noFill/>
              </a:ln>
              <a:solidFill>
                <a:schemeClr val="tx1"/>
              </a:solidFill>
              <a:effectLst/>
              <a:uLnTx/>
              <a:uFillTx/>
              <a:sym typeface="Oswald"/>
            </a:endParaRPr>
          </a:p>
        </p:txBody>
      </p:sp>
      <p:sp>
        <p:nvSpPr>
          <p:cNvPr id="28" name="Google Shape;252;p29"/>
          <p:cNvSpPr txBox="1">
            <a:spLocks/>
          </p:cNvSpPr>
          <p:nvPr/>
        </p:nvSpPr>
        <p:spPr>
          <a:xfrm>
            <a:off x="344557" y="2724365"/>
            <a:ext cx="3136376" cy="7959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defTabSz="914400" rtl="0" eaLnBrk="1" fontAlgn="auto" latinLnBrk="0" hangingPunct="1">
              <a:lnSpc>
                <a:spcPct val="100000"/>
              </a:lnSpc>
              <a:spcBef>
                <a:spcPts val="0"/>
              </a:spcBef>
              <a:spcAft>
                <a:spcPts val="0"/>
              </a:spcAft>
              <a:buClr>
                <a:srgbClr val="202237"/>
              </a:buClr>
              <a:buSzPts val="2400"/>
              <a:buFont typeface="Oswald"/>
              <a:buNone/>
              <a:tabLst/>
              <a:defRPr/>
            </a:pPr>
            <a:r>
              <a:rPr lang="en-US" sz="2200" smtClean="0">
                <a:solidFill>
                  <a:srgbClr val="FF0000"/>
                </a:solidFill>
              </a:rPr>
              <a:t>2. </a:t>
            </a:r>
            <a:r>
              <a:rPr kumimoji="0" lang="en-US" sz="2200" b="1" i="0" u="none" strike="noStrike" kern="0" cap="none" spc="0" normalizeH="0" baseline="0" noProof="0" smtClean="0">
                <a:ln>
                  <a:noFill/>
                </a:ln>
                <a:solidFill>
                  <a:srgbClr val="202237"/>
                </a:solidFill>
                <a:effectLst/>
                <a:uLnTx/>
                <a:uFillTx/>
                <a:sym typeface="Oswald"/>
              </a:rPr>
              <a:t>Cơ</a:t>
            </a:r>
            <a:r>
              <a:rPr kumimoji="0" lang="en-US" sz="2200" b="1" i="0" u="none" strike="noStrike" kern="0" cap="none" spc="0" normalizeH="0" noProof="0" smtClean="0">
                <a:ln>
                  <a:noFill/>
                </a:ln>
                <a:solidFill>
                  <a:srgbClr val="202237"/>
                </a:solidFill>
                <a:effectLst/>
                <a:uLnTx/>
                <a:uFillTx/>
                <a:sym typeface="Oswald"/>
              </a:rPr>
              <a:t> sở </a:t>
            </a:r>
            <a:r>
              <a:rPr kumimoji="0" lang="en-US" sz="2200" b="1" i="0" u="none" strike="noStrike" kern="0" cap="none" spc="0" normalizeH="0" baseline="0" noProof="0" smtClean="0">
                <a:ln>
                  <a:noFill/>
                </a:ln>
                <a:solidFill>
                  <a:schemeClr val="tx1"/>
                </a:solidFill>
                <a:effectLst/>
                <a:uLnTx/>
                <a:uFillTx/>
                <a:sym typeface="Oswald"/>
              </a:rPr>
              <a:t>lý</a:t>
            </a:r>
            <a:r>
              <a:rPr kumimoji="0" lang="en-US" sz="2200" b="1" i="0" u="none" strike="noStrike" kern="0" cap="none" spc="0" normalizeH="0" noProof="0" smtClean="0">
                <a:ln>
                  <a:noFill/>
                </a:ln>
                <a:solidFill>
                  <a:schemeClr val="tx1"/>
                </a:solidFill>
                <a:effectLst/>
                <a:uLnTx/>
                <a:uFillTx/>
                <a:sym typeface="Oswald"/>
              </a:rPr>
              <a:t> thuyết</a:t>
            </a:r>
            <a:endParaRPr kumimoji="0" lang="en-US" sz="2200" b="1" i="0" u="none" strike="noStrike" kern="0" cap="none" spc="0" normalizeH="0" baseline="0" noProof="0">
              <a:ln>
                <a:noFill/>
              </a:ln>
              <a:solidFill>
                <a:schemeClr val="tx1"/>
              </a:solidFill>
              <a:effectLst/>
              <a:uLnTx/>
              <a:uFillTx/>
              <a:sym typeface="Oswald"/>
            </a:endParaRPr>
          </a:p>
        </p:txBody>
      </p:sp>
      <p:sp>
        <p:nvSpPr>
          <p:cNvPr id="30" name="Google Shape;255;p29"/>
          <p:cNvSpPr txBox="1">
            <a:spLocks/>
          </p:cNvSpPr>
          <p:nvPr/>
        </p:nvSpPr>
        <p:spPr>
          <a:xfrm>
            <a:off x="338887" y="3928879"/>
            <a:ext cx="3142046" cy="7587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defTabSz="914400" rtl="0" eaLnBrk="1" fontAlgn="auto" latinLnBrk="0" hangingPunct="1">
              <a:lnSpc>
                <a:spcPct val="100000"/>
              </a:lnSpc>
              <a:spcBef>
                <a:spcPts val="0"/>
              </a:spcBef>
              <a:spcAft>
                <a:spcPts val="0"/>
              </a:spcAft>
              <a:buClr>
                <a:srgbClr val="202237"/>
              </a:buClr>
              <a:buSzPts val="2400"/>
              <a:buFont typeface="Oswald"/>
              <a:buNone/>
              <a:tabLst/>
              <a:defRPr/>
            </a:pPr>
            <a:r>
              <a:rPr kumimoji="0" lang="en-US" sz="2200" b="1" i="0" u="none" strike="noStrike" kern="0" cap="none" spc="0" normalizeH="0" baseline="0" noProof="0" smtClean="0">
                <a:ln>
                  <a:noFill/>
                </a:ln>
                <a:solidFill>
                  <a:srgbClr val="FF0000"/>
                </a:solidFill>
                <a:effectLst/>
                <a:uLnTx/>
                <a:uFillTx/>
                <a:latin typeface="Oswald"/>
                <a:sym typeface="Oswald"/>
              </a:rPr>
              <a:t>3. </a:t>
            </a:r>
            <a:r>
              <a:rPr kumimoji="0" lang="en-US" sz="2200" b="1" i="0" u="none" strike="noStrike" kern="0" cap="none" spc="0" normalizeH="0" baseline="0" noProof="0" smtClean="0">
                <a:ln>
                  <a:noFill/>
                </a:ln>
                <a:solidFill>
                  <a:srgbClr val="202237"/>
                </a:solidFill>
                <a:effectLst/>
                <a:uLnTx/>
                <a:uFillTx/>
                <a:latin typeface="Oswald"/>
                <a:sym typeface="Oswald"/>
              </a:rPr>
              <a:t>Mô</a:t>
            </a:r>
            <a:r>
              <a:rPr kumimoji="0" lang="en-US" sz="2200" b="1" i="0" u="none" strike="noStrike" kern="0" cap="none" spc="0" normalizeH="0" noProof="0" smtClean="0">
                <a:ln>
                  <a:noFill/>
                </a:ln>
                <a:solidFill>
                  <a:srgbClr val="202237"/>
                </a:solidFill>
                <a:effectLst/>
                <a:uLnTx/>
                <a:uFillTx/>
                <a:latin typeface="Oswald"/>
                <a:sym typeface="Oswald"/>
              </a:rPr>
              <a:t> hình &amp; </a:t>
            </a:r>
            <a:r>
              <a:rPr kumimoji="0" lang="en-US" sz="2200" b="1" i="0" u="none" strike="noStrike" kern="0" cap="none" spc="0" normalizeH="0" baseline="0" noProof="0" smtClean="0">
                <a:ln>
                  <a:noFill/>
                </a:ln>
                <a:solidFill>
                  <a:schemeClr val="tx1"/>
                </a:solidFill>
                <a:effectLst/>
                <a:uLnTx/>
                <a:uFillTx/>
                <a:latin typeface="Oswald"/>
                <a:sym typeface="Oswald"/>
              </a:rPr>
              <a:t>Giải</a:t>
            </a:r>
            <a:r>
              <a:rPr kumimoji="0" lang="en-US" sz="2200" b="1" i="0" u="none" strike="noStrike" kern="0" cap="none" spc="0" normalizeH="0" noProof="0" smtClean="0">
                <a:ln>
                  <a:noFill/>
                </a:ln>
                <a:solidFill>
                  <a:schemeClr val="tx1"/>
                </a:solidFill>
                <a:effectLst/>
                <a:uLnTx/>
                <a:uFillTx/>
                <a:latin typeface="Oswald"/>
                <a:sym typeface="Oswald"/>
              </a:rPr>
              <a:t> pháp dữ liệu</a:t>
            </a:r>
            <a:endParaRPr kumimoji="0" lang="vi-VN" sz="2200" b="1" i="0" u="none" strike="noStrike" kern="0" cap="none" spc="0" normalizeH="0" baseline="0" noProof="0">
              <a:ln>
                <a:noFill/>
              </a:ln>
              <a:solidFill>
                <a:schemeClr val="tx1"/>
              </a:solidFill>
              <a:effectLst/>
              <a:uLnTx/>
              <a:uFillTx/>
              <a:latin typeface="Oswald"/>
              <a:sym typeface="Oswald"/>
            </a:endParaRPr>
          </a:p>
        </p:txBody>
      </p:sp>
      <p:sp>
        <p:nvSpPr>
          <p:cNvPr id="32" name="Google Shape;258;p29"/>
          <p:cNvSpPr txBox="1">
            <a:spLocks/>
          </p:cNvSpPr>
          <p:nvPr/>
        </p:nvSpPr>
        <p:spPr>
          <a:xfrm>
            <a:off x="5594733" y="1621724"/>
            <a:ext cx="3310728" cy="7587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algn="l" defTabSz="914400" rtl="0" eaLnBrk="1" fontAlgn="auto" latinLnBrk="0" hangingPunct="1">
              <a:lnSpc>
                <a:spcPct val="100000"/>
              </a:lnSpc>
              <a:spcBef>
                <a:spcPts val="0"/>
              </a:spcBef>
              <a:spcAft>
                <a:spcPts val="0"/>
              </a:spcAft>
              <a:buClr>
                <a:srgbClr val="202237"/>
              </a:buClr>
              <a:buSzPts val="2400"/>
              <a:buFont typeface="Oswald"/>
              <a:buNone/>
              <a:tabLst/>
              <a:defRPr/>
            </a:pPr>
            <a:r>
              <a:rPr kumimoji="0" lang="en-US" sz="2200" b="1" i="0" u="none" strike="noStrike" kern="0" cap="none" spc="0" normalizeH="0" baseline="0" noProof="0" smtClean="0">
                <a:ln>
                  <a:noFill/>
                </a:ln>
                <a:solidFill>
                  <a:srgbClr val="FF0000"/>
                </a:solidFill>
                <a:effectLst/>
                <a:uLnTx/>
                <a:uFillTx/>
                <a:sym typeface="Oswald"/>
              </a:rPr>
              <a:t>4. </a:t>
            </a:r>
            <a:r>
              <a:rPr kumimoji="0" lang="en-US" sz="2200" b="1" i="0" u="none" strike="noStrike" kern="0" cap="none" spc="0" normalizeH="0" baseline="0" noProof="0" smtClean="0">
                <a:ln>
                  <a:noFill/>
                </a:ln>
                <a:solidFill>
                  <a:srgbClr val="202237"/>
                </a:solidFill>
                <a:effectLst/>
                <a:uLnTx/>
                <a:uFillTx/>
                <a:sym typeface="Oswald"/>
              </a:rPr>
              <a:t>Kết</a:t>
            </a:r>
            <a:r>
              <a:rPr kumimoji="0" lang="en-US" sz="2200" b="1" i="0" u="none" strike="noStrike" kern="0" cap="none" spc="0" normalizeH="0" noProof="0" smtClean="0">
                <a:ln>
                  <a:noFill/>
                </a:ln>
                <a:solidFill>
                  <a:srgbClr val="202237"/>
                </a:solidFill>
                <a:effectLst/>
                <a:uLnTx/>
                <a:uFillTx/>
                <a:sym typeface="Oswald"/>
              </a:rPr>
              <a:t> quả</a:t>
            </a:r>
            <a:r>
              <a:rPr kumimoji="0" lang="vi-VN" sz="2200" b="1" i="0" u="none" strike="noStrike" kern="0" cap="none" spc="0" normalizeH="0" baseline="0" noProof="0" smtClean="0">
                <a:ln>
                  <a:noFill/>
                </a:ln>
                <a:solidFill>
                  <a:srgbClr val="202237"/>
                </a:solidFill>
                <a:effectLst/>
                <a:uLnTx/>
                <a:uFillTx/>
                <a:sym typeface="Oswald"/>
              </a:rPr>
              <a:t> </a:t>
            </a:r>
            <a:r>
              <a:rPr lang="en-US" sz="2200" smtClean="0">
                <a:solidFill>
                  <a:schemeClr val="tx1"/>
                </a:solidFill>
              </a:rPr>
              <a:t>thực nghiệm</a:t>
            </a:r>
            <a:endParaRPr kumimoji="0" lang="vi-VN" sz="2200" b="1" i="0" u="none" strike="noStrike" kern="0" cap="none" spc="0" normalizeH="0" baseline="0" noProof="0">
              <a:ln>
                <a:noFill/>
              </a:ln>
              <a:solidFill>
                <a:schemeClr val="tx1"/>
              </a:solidFill>
              <a:effectLst/>
              <a:uLnTx/>
              <a:uFillTx/>
              <a:sym typeface="Oswald"/>
            </a:endParaRPr>
          </a:p>
        </p:txBody>
      </p:sp>
      <p:sp>
        <p:nvSpPr>
          <p:cNvPr id="34" name="Google Shape;258;p29"/>
          <p:cNvSpPr txBox="1">
            <a:spLocks/>
          </p:cNvSpPr>
          <p:nvPr/>
        </p:nvSpPr>
        <p:spPr>
          <a:xfrm>
            <a:off x="5594733" y="2816369"/>
            <a:ext cx="3310728" cy="7587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algn="l" defTabSz="914400" rtl="0" eaLnBrk="1" fontAlgn="auto" latinLnBrk="0" hangingPunct="1">
              <a:lnSpc>
                <a:spcPct val="100000"/>
              </a:lnSpc>
              <a:spcBef>
                <a:spcPts val="0"/>
              </a:spcBef>
              <a:spcAft>
                <a:spcPts val="0"/>
              </a:spcAft>
              <a:buClr>
                <a:srgbClr val="202237"/>
              </a:buClr>
              <a:buSzPts val="2400"/>
              <a:buFont typeface="Oswald"/>
              <a:buNone/>
              <a:tabLst/>
              <a:defRPr/>
            </a:pPr>
            <a:r>
              <a:rPr lang="en-US" sz="2200">
                <a:solidFill>
                  <a:srgbClr val="FF0000"/>
                </a:solidFill>
              </a:rPr>
              <a:t>5</a:t>
            </a:r>
            <a:r>
              <a:rPr kumimoji="0" lang="en-US" sz="2200" b="1" i="0" u="none" strike="noStrike" kern="0" cap="none" spc="0" normalizeH="0" baseline="0" noProof="0" smtClean="0">
                <a:ln>
                  <a:noFill/>
                </a:ln>
                <a:solidFill>
                  <a:srgbClr val="FF0000"/>
                </a:solidFill>
                <a:effectLst/>
                <a:uLnTx/>
                <a:uFillTx/>
                <a:sym typeface="Oswald"/>
              </a:rPr>
              <a:t>. </a:t>
            </a:r>
            <a:r>
              <a:rPr kumimoji="0" lang="en-US" sz="2200" b="1" i="0" u="none" strike="noStrike" kern="0" cap="none" spc="0" normalizeH="0" baseline="0" noProof="0" smtClean="0">
                <a:ln>
                  <a:noFill/>
                </a:ln>
                <a:solidFill>
                  <a:srgbClr val="202237"/>
                </a:solidFill>
                <a:effectLst/>
                <a:uLnTx/>
                <a:uFillTx/>
                <a:sym typeface="Oswald"/>
              </a:rPr>
              <a:t>Kết</a:t>
            </a:r>
            <a:r>
              <a:rPr kumimoji="0" lang="en-US" sz="2200" b="1" i="0" u="none" strike="noStrike" kern="0" cap="none" spc="0" normalizeH="0" noProof="0" smtClean="0">
                <a:ln>
                  <a:noFill/>
                </a:ln>
                <a:solidFill>
                  <a:srgbClr val="202237"/>
                </a:solidFill>
                <a:effectLst/>
                <a:uLnTx/>
                <a:uFillTx/>
                <a:sym typeface="Oswald"/>
              </a:rPr>
              <a:t> luận</a:t>
            </a:r>
            <a:endParaRPr kumimoji="0" lang="vi-VN" sz="2200" b="1" i="0" u="none" strike="noStrike" kern="0" cap="none" spc="0" normalizeH="0" baseline="0" noProof="0">
              <a:ln>
                <a:noFill/>
              </a:ln>
              <a:solidFill>
                <a:srgbClr val="FF2C58"/>
              </a:solidFill>
              <a:effectLst/>
              <a:uLnTx/>
              <a:uFillTx/>
              <a:sym typeface="Oswald"/>
            </a:endParaRPr>
          </a:p>
        </p:txBody>
      </p:sp>
      <p:sp>
        <p:nvSpPr>
          <p:cNvPr id="35" name="Google Shape;258;p29"/>
          <p:cNvSpPr txBox="1">
            <a:spLocks/>
          </p:cNvSpPr>
          <p:nvPr/>
        </p:nvSpPr>
        <p:spPr>
          <a:xfrm>
            <a:off x="5594733" y="3928879"/>
            <a:ext cx="1574693" cy="758700"/>
          </a:xfrm>
          <a:prstGeom prst="rect">
            <a:avLst/>
          </a:prstGeom>
          <a:noFill/>
          <a:ln>
            <a:solidFill>
              <a:schemeClr val="tx1"/>
            </a:solidFill>
          </a:ln>
          <a:effectLst>
            <a:outerShdw dist="38100" dir="2340000" algn="bl" rotWithShape="0">
              <a:srgbClr val="FFFFFF"/>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2400"/>
              <a:buFont typeface="Oswald"/>
              <a:buNone/>
              <a:defRPr sz="2400" b="1" i="0" u="none" strike="noStrike" cap="none">
                <a:solidFill>
                  <a:schemeClr val="dk1"/>
                </a:solidFill>
                <a:latin typeface="Oswald"/>
                <a:ea typeface="Oswald"/>
                <a:cs typeface="Oswald"/>
                <a:sym typeface="Oswald"/>
              </a:defRPr>
            </a:lvl9pPr>
          </a:lstStyle>
          <a:p>
            <a:pPr marL="0" marR="0" lvl="0" indent="0" algn="l" defTabSz="914400" rtl="0" eaLnBrk="1" fontAlgn="auto" latinLnBrk="0" hangingPunct="1">
              <a:lnSpc>
                <a:spcPct val="100000"/>
              </a:lnSpc>
              <a:spcBef>
                <a:spcPts val="0"/>
              </a:spcBef>
              <a:spcAft>
                <a:spcPts val="0"/>
              </a:spcAft>
              <a:buClr>
                <a:srgbClr val="202237"/>
              </a:buClr>
              <a:buSzPts val="2400"/>
              <a:buFont typeface="Oswald"/>
              <a:buNone/>
              <a:tabLst/>
              <a:defRPr/>
            </a:pPr>
            <a:r>
              <a:rPr lang="en-US" sz="2200">
                <a:solidFill>
                  <a:srgbClr val="FF0000"/>
                </a:solidFill>
              </a:rPr>
              <a:t>6</a:t>
            </a:r>
            <a:r>
              <a:rPr kumimoji="0" lang="en-US" sz="2200" b="1" i="0" u="none" strike="noStrike" kern="0" cap="none" spc="0" normalizeH="0" baseline="0" noProof="0" smtClean="0">
                <a:ln>
                  <a:noFill/>
                </a:ln>
                <a:solidFill>
                  <a:srgbClr val="FF0000"/>
                </a:solidFill>
                <a:effectLst/>
                <a:uLnTx/>
                <a:uFillTx/>
                <a:sym typeface="Oswald"/>
              </a:rPr>
              <a:t>. </a:t>
            </a:r>
            <a:r>
              <a:rPr kumimoji="0" lang="en-US" sz="2200" b="1" i="0" u="none" strike="noStrike" kern="0" cap="none" spc="0" normalizeH="0" baseline="0" noProof="0" smtClean="0">
                <a:ln>
                  <a:noFill/>
                </a:ln>
                <a:solidFill>
                  <a:srgbClr val="202237"/>
                </a:solidFill>
                <a:effectLst/>
                <a:uLnTx/>
                <a:uFillTx/>
                <a:sym typeface="Oswald"/>
              </a:rPr>
              <a:t>Demo</a:t>
            </a:r>
            <a:endParaRPr kumimoji="0" lang="vi-VN" sz="2200" b="1" i="0" u="none" strike="noStrike" kern="0" cap="none" spc="0" normalizeH="0" baseline="0" noProof="0">
              <a:ln>
                <a:noFill/>
              </a:ln>
              <a:solidFill>
                <a:srgbClr val="FF2C58"/>
              </a:solidFill>
              <a:effectLst/>
              <a:uLnTx/>
              <a:uFillTx/>
              <a:sym typeface="Oswald"/>
            </a:endParaRPr>
          </a:p>
        </p:txBody>
      </p:sp>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3189201"/>
            <a:ext cx="4638562"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mtClean="0"/>
              <a:t>GIỚI THIỆU ĐỀ TÀI &amp; LÝ DO CHỌN ĐỀ TÀI</a:t>
            </a:r>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1</a:t>
            </a:r>
            <a:endParaRPr sz="3000" b="1">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1. GIỚI THIỆU ĐỀ TÀI &amp; LÝ DO CHỌN ĐỀ TÀI</a:t>
            </a:r>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p:cNvSpPr txBox="1"/>
          <p:nvPr/>
        </p:nvSpPr>
        <p:spPr>
          <a:xfrm>
            <a:off x="282216" y="1313343"/>
            <a:ext cx="8641573" cy="21283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Với xã hội hiện đại 4.0 thì nhu cầu mua các mặt hàng trở nên tăng cao, vì vậy việc mua hàng trực tiếp sẽ không đáp ứng được một vài yêu cầu nhất định của một nhóm khách hàng. </a:t>
            </a:r>
            <a:endParaRPr lang="en-US" sz="150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500" smtClean="0">
                <a:latin typeface="Times New Roman" panose="02020603050405020304" pitchFamily="18" charset="0"/>
                <a:cs typeface="Times New Roman" panose="02020603050405020304" pitchFamily="18" charset="0"/>
              </a:rPr>
              <a:t>Vì </a:t>
            </a:r>
            <a:r>
              <a:rPr lang="en-US" sz="1500">
                <a:latin typeface="Times New Roman" panose="02020603050405020304" pitchFamily="18" charset="0"/>
                <a:cs typeface="Times New Roman" panose="02020603050405020304" pitchFamily="18" charset="0"/>
              </a:rPr>
              <a:t>vậy, chúng ta nhận thấy được nhiều mặt hạn chế của việc mua hàng trực tiếp cho nên đa số mọi người chọn hình thức mua hàng trực </a:t>
            </a:r>
            <a:r>
              <a:rPr lang="en-US" sz="1500" smtClean="0">
                <a:latin typeface="Times New Roman" panose="02020603050405020304" pitchFamily="18" charset="0"/>
                <a:cs typeface="Times New Roman" panose="02020603050405020304" pitchFamily="18" charset="0"/>
              </a:rPr>
              <a:t>tuyến. </a:t>
            </a:r>
          </a:p>
          <a:p>
            <a:pPr marL="285750" indent="-285750">
              <a:lnSpc>
                <a:spcPct val="150000"/>
              </a:lnSpc>
              <a:buFont typeface="Wingdings" panose="05000000000000000000" pitchFamily="2" charset="2"/>
              <a:buChar char="Ø"/>
            </a:pPr>
            <a:r>
              <a:rPr lang="en-US" sz="1500">
                <a:latin typeface="Times New Roman" panose="02020603050405020304" pitchFamily="18" charset="0"/>
                <a:cs typeface="Times New Roman" panose="02020603050405020304" pitchFamily="18" charset="0"/>
              </a:rPr>
              <a:t>S</a:t>
            </a:r>
            <a:r>
              <a:rPr lang="en-US" sz="1500" smtClean="0">
                <a:latin typeface="Times New Roman" panose="02020603050405020304" pitchFamily="18" charset="0"/>
                <a:cs typeface="Times New Roman" panose="02020603050405020304" pitchFamily="18" charset="0"/>
              </a:rPr>
              <a:t>ự </a:t>
            </a:r>
            <a:r>
              <a:rPr lang="en-US" sz="1500">
                <a:latin typeface="Times New Roman" panose="02020603050405020304" pitchFamily="18" charset="0"/>
                <a:cs typeface="Times New Roman" panose="02020603050405020304" pitchFamily="18" charset="0"/>
              </a:rPr>
              <a:t>ra </a:t>
            </a:r>
            <a:r>
              <a:rPr lang="en-US" sz="1500" smtClean="0">
                <a:latin typeface="Times New Roman" panose="02020603050405020304" pitchFamily="18" charset="0"/>
                <a:cs typeface="Times New Roman" panose="02020603050405020304" pitchFamily="18" charset="0"/>
              </a:rPr>
              <a:t>đời của </a:t>
            </a:r>
            <a:r>
              <a:rPr lang="en-US" sz="1500">
                <a:latin typeface="Times New Roman" panose="02020603050405020304" pitchFamily="18" charset="0"/>
                <a:cs typeface="Times New Roman" panose="02020603050405020304" pitchFamily="18" charset="0"/>
              </a:rPr>
              <a:t>các website bán hàng qua mạng, mọi người có thể mua mọi thứ hàng hóa mọi lúc mọi nơi mà không cần phải tới tận nơi để mua.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122" y="3549853"/>
            <a:ext cx="2418375" cy="1468507"/>
          </a:xfrm>
          <a:prstGeom prst="rect">
            <a:avLst/>
          </a:prstGeom>
        </p:spPr>
      </p:pic>
      <p:sp>
        <p:nvSpPr>
          <p:cNvPr id="4" name="Right Arrow 3"/>
          <p:cNvSpPr/>
          <p:nvPr/>
        </p:nvSpPr>
        <p:spPr>
          <a:xfrm>
            <a:off x="3154018" y="4197967"/>
            <a:ext cx="1086678" cy="172278"/>
          </a:xfrm>
          <a:prstGeom prst="right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5860" y="3561305"/>
            <a:ext cx="2211382" cy="14570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mtClean="0"/>
              <a:t>1. GIỚI THIỆU ĐỀ TÀI &amp; LÝ DO CHỌN ĐỀ TÀI</a:t>
            </a:r>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239" name="Google Shape;239;p16"/>
          <p:cNvGrpSpPr/>
          <p:nvPr/>
        </p:nvGrpSpPr>
        <p:grpSpPr>
          <a:xfrm>
            <a:off x="282216" y="590918"/>
            <a:ext cx="369505" cy="369505"/>
            <a:chOff x="2594050" y="1631825"/>
            <a:chExt cx="439625" cy="439625"/>
          </a:xfrm>
        </p:grpSpPr>
        <p:sp>
          <p:nvSpPr>
            <p:cNvPr id="240" name="Google Shape;240;p16"/>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4" descr="Tình hình dịch bệnh COVID-19 tại Thành phố Hồ Chí Minh | Trung tâm Y tế  Quận 11">
            <a:extLst>
              <a:ext uri="{FF2B5EF4-FFF2-40B4-BE49-F238E27FC236}">
                <a16:creationId xmlns:a16="http://schemas.microsoft.com/office/drawing/2014/main" xmlns="" id="{9FE88E03-83C4-49D0-AB13-0447349F4D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16" y="1639083"/>
            <a:ext cx="2291989" cy="1526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266" y="1639083"/>
            <a:ext cx="2291989" cy="1526500"/>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22585"/>
          <a:stretch/>
        </p:blipFill>
        <p:spPr>
          <a:xfrm>
            <a:off x="2690191" y="3676508"/>
            <a:ext cx="3365962" cy="1368358"/>
          </a:xfrm>
          <a:prstGeom prst="rect">
            <a:avLst/>
          </a:prstGeom>
        </p:spPr>
      </p:pic>
      <p:pic>
        <p:nvPicPr>
          <p:cNvPr id="16" name="Picture 15"/>
          <p:cNvPicPr>
            <a:picLocks noChangeAspect="1"/>
          </p:cNvPicPr>
          <p:nvPr/>
        </p:nvPicPr>
        <p:blipFill rotWithShape="1">
          <a:blip r:embed="rId6">
            <a:extLst>
              <a:ext uri="{28A0092B-C50C-407E-A947-70E740481C1C}">
                <a14:useLocalDpi xmlns:a14="http://schemas.microsoft.com/office/drawing/2010/main" val="0"/>
              </a:ext>
            </a:extLst>
          </a:blip>
          <a:srcRect l="2738" t="6699" r="2461" b="7504"/>
          <a:stretch/>
        </p:blipFill>
        <p:spPr>
          <a:xfrm>
            <a:off x="3823251" y="1936021"/>
            <a:ext cx="1106469" cy="1080511"/>
          </a:xfrm>
          <a:prstGeom prst="rect">
            <a:avLst/>
          </a:prstGeom>
        </p:spPr>
      </p:pic>
      <p:cxnSp>
        <p:nvCxnSpPr>
          <p:cNvPr id="17" name="Straight Connector 16">
            <a:extLst>
              <a:ext uri="{FF2B5EF4-FFF2-40B4-BE49-F238E27FC236}">
                <a16:creationId xmlns:a16="http://schemas.microsoft.com/office/drawing/2014/main" xmlns="" id="{398E55C6-1C13-4113-9F6C-E45A6B5BDFBF}"/>
              </a:ext>
            </a:extLst>
          </p:cNvPr>
          <p:cNvCxnSpPr/>
          <p:nvPr/>
        </p:nvCxnSpPr>
        <p:spPr bwMode="auto">
          <a:xfrm flipH="1" flipV="1">
            <a:off x="2831149" y="2402333"/>
            <a:ext cx="729326" cy="26798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xmlns="" id="{398E55C6-1C13-4113-9F6C-E45A6B5BDFBF}"/>
              </a:ext>
            </a:extLst>
          </p:cNvPr>
          <p:cNvCxnSpPr>
            <a:endCxn id="6" idx="1"/>
          </p:cNvCxnSpPr>
          <p:nvPr/>
        </p:nvCxnSpPr>
        <p:spPr bwMode="auto">
          <a:xfrm flipV="1">
            <a:off x="5192496" y="2402333"/>
            <a:ext cx="790770" cy="26798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xmlns="" id="{398E55C6-1C13-4113-9F6C-E45A6B5BDFBF}"/>
              </a:ext>
            </a:extLst>
          </p:cNvPr>
          <p:cNvCxnSpPr>
            <a:endCxn id="7" idx="0"/>
          </p:cNvCxnSpPr>
          <p:nvPr/>
        </p:nvCxnSpPr>
        <p:spPr bwMode="auto">
          <a:xfrm>
            <a:off x="4373172" y="3052732"/>
            <a:ext cx="0" cy="623776"/>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3293677"/>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4012" y="3136200"/>
            <a:ext cx="4094400" cy="82392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CƠ SỞ LÝ THUYẾT</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2</a:t>
            </a:r>
            <a:endParaRPr sz="3000" b="1">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8" name="Google Shape;268;p1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mtClean="0"/>
              <a:t>2. CƠ SỞ LÝ THUYẾT</a:t>
            </a:r>
            <a:endParaRPr/>
          </a:p>
        </p:txBody>
      </p:sp>
      <p:sp>
        <p:nvSpPr>
          <p:cNvPr id="270" name="Google Shape;270;p1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71" name="Google Shape;271;p18"/>
          <p:cNvGrpSpPr/>
          <p:nvPr/>
        </p:nvGrpSpPr>
        <p:grpSpPr>
          <a:xfrm>
            <a:off x="312466" y="587260"/>
            <a:ext cx="309022" cy="376837"/>
            <a:chOff x="596350" y="929175"/>
            <a:chExt cx="407950" cy="497475"/>
          </a:xfrm>
        </p:grpSpPr>
        <p:sp>
          <p:nvSpPr>
            <p:cNvPr id="272" name="Google Shape;272;p18"/>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8"/>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11601" r="20586" b="4241"/>
          <a:stretch/>
        </p:blipFill>
        <p:spPr>
          <a:xfrm>
            <a:off x="4156" y="4126374"/>
            <a:ext cx="720279" cy="1017125"/>
          </a:xfrm>
          <a:prstGeom prst="rect">
            <a:avLst/>
          </a:prstGeom>
        </p:spPr>
      </p:pic>
      <p:sp>
        <p:nvSpPr>
          <p:cNvPr id="17" name="Google Shape;650;p40"/>
          <p:cNvSpPr/>
          <p:nvPr/>
        </p:nvSpPr>
        <p:spPr>
          <a:xfrm>
            <a:off x="874500" y="1439825"/>
            <a:ext cx="3630600" cy="13677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0"/>
              </a:spcBef>
              <a:spcAft>
                <a:spcPts val="0"/>
              </a:spcAft>
              <a:buNone/>
            </a:pPr>
            <a:r>
              <a:rPr lang="en" b="1" smtClean="0">
                <a:solidFill>
                  <a:schemeClr val="dk1"/>
                </a:solidFill>
                <a:latin typeface="Roboto Condensed"/>
                <a:ea typeface="Roboto Condensed"/>
                <a:cs typeface="Roboto Condensed"/>
                <a:sym typeface="Roboto Condensed"/>
              </a:rPr>
              <a:t>HTML/CSS</a:t>
            </a:r>
            <a:endParaRPr b="1">
              <a:solidFill>
                <a:schemeClr val="dk1"/>
              </a:solidFill>
              <a:latin typeface="Roboto Condensed"/>
              <a:ea typeface="Roboto Condensed"/>
              <a:cs typeface="Roboto Condensed"/>
              <a:sym typeface="Roboto Condensed"/>
            </a:endParaRPr>
          </a:p>
          <a:p>
            <a:pPr lvl="0">
              <a:spcBef>
                <a:spcPts val="600"/>
              </a:spcBef>
              <a:spcAft>
                <a:spcPts val="600"/>
              </a:spcAft>
            </a:pPr>
            <a:r>
              <a:rPr lang="en-US" sz="1300">
                <a:solidFill>
                  <a:schemeClr val="dk1"/>
                </a:solidFill>
                <a:latin typeface="Roboto Condensed"/>
                <a:ea typeface="Roboto Condensed"/>
                <a:cs typeface="Roboto Condensed"/>
                <a:sym typeface="Roboto Condensed"/>
              </a:rPr>
              <a:t>L</a:t>
            </a:r>
            <a:r>
              <a:rPr lang="vi-VN" sz="1300" smtClean="0">
                <a:solidFill>
                  <a:schemeClr val="dk1"/>
                </a:solidFill>
                <a:latin typeface="Roboto Condensed"/>
                <a:ea typeface="Roboto Condensed"/>
                <a:cs typeface="Roboto Condensed"/>
                <a:sym typeface="Roboto Condensed"/>
              </a:rPr>
              <a:t>à </a:t>
            </a:r>
            <a:r>
              <a:rPr lang="vi-VN" sz="1300">
                <a:solidFill>
                  <a:schemeClr val="dk1"/>
                </a:solidFill>
                <a:latin typeface="Roboto Condensed"/>
                <a:ea typeface="Roboto Condensed"/>
                <a:cs typeface="Roboto Condensed"/>
                <a:sym typeface="Roboto Condensed"/>
              </a:rPr>
              <a:t>ngôn ngữ dùng để thiết kế và design nhằm tạo ra các trang </a:t>
            </a:r>
            <a:r>
              <a:rPr lang="vi-VN" sz="1300" smtClean="0">
                <a:solidFill>
                  <a:schemeClr val="dk1"/>
                </a:solidFill>
                <a:latin typeface="Roboto Condensed"/>
                <a:ea typeface="Roboto Condensed"/>
                <a:cs typeface="Roboto Condensed"/>
                <a:sym typeface="Roboto Condensed"/>
              </a:rPr>
              <a:t>web</a:t>
            </a:r>
            <a:r>
              <a:rPr lang="en-US" sz="1300" smtClean="0">
                <a:solidFill>
                  <a:schemeClr val="dk1"/>
                </a:solidFill>
                <a:latin typeface="Roboto Condensed"/>
                <a:ea typeface="Roboto Condensed"/>
                <a:cs typeface="Roboto Condensed"/>
                <a:sym typeface="Roboto Condensed"/>
              </a:rPr>
              <a:t> một cách </a:t>
            </a:r>
            <a:r>
              <a:rPr lang="vi-VN" sz="1300" smtClean="0">
                <a:solidFill>
                  <a:schemeClr val="dk1"/>
                </a:solidFill>
                <a:latin typeface="Roboto Condensed"/>
                <a:ea typeface="Roboto Condensed"/>
                <a:cs typeface="Roboto Condensed"/>
                <a:sym typeface="Roboto Condensed"/>
              </a:rPr>
              <a:t>sinh </a:t>
            </a:r>
            <a:r>
              <a:rPr lang="vi-VN" sz="1300">
                <a:solidFill>
                  <a:schemeClr val="dk1"/>
                </a:solidFill>
                <a:latin typeface="Roboto Condensed"/>
                <a:ea typeface="Roboto Condensed"/>
                <a:cs typeface="Roboto Condensed"/>
                <a:sym typeface="Roboto Condensed"/>
              </a:rPr>
              <a:t>động và đẹp mắt.</a:t>
            </a:r>
            <a:endParaRPr sz="1300">
              <a:solidFill>
                <a:schemeClr val="dk1"/>
              </a:solidFill>
              <a:latin typeface="Roboto Condensed"/>
              <a:ea typeface="Roboto Condensed"/>
              <a:cs typeface="Roboto Condensed"/>
              <a:sym typeface="Roboto Condensed"/>
            </a:endParaRPr>
          </a:p>
        </p:txBody>
      </p:sp>
      <p:sp>
        <p:nvSpPr>
          <p:cNvPr id="18" name="Google Shape;651;p40"/>
          <p:cNvSpPr/>
          <p:nvPr/>
        </p:nvSpPr>
        <p:spPr>
          <a:xfrm>
            <a:off x="4655165" y="1439825"/>
            <a:ext cx="3630600" cy="1367700"/>
          </a:xfrm>
          <a:prstGeom prst="rect">
            <a:avLst/>
          </a:prstGeom>
          <a:solidFill>
            <a:schemeClr val="lt2"/>
          </a:solidFill>
          <a:ln>
            <a:noFill/>
          </a:ln>
        </p:spPr>
        <p:txBody>
          <a:bodyPr spcFirstLastPara="1" wrap="square" lIns="1371600" tIns="91425" rIns="91425" bIns="91425" anchor="t" anchorCtr="0">
            <a:noAutofit/>
          </a:bodyPr>
          <a:lstStyle/>
          <a:p>
            <a:pPr marL="0" lvl="0" indent="0" algn="r" rtl="0">
              <a:spcBef>
                <a:spcPts val="0"/>
              </a:spcBef>
              <a:spcAft>
                <a:spcPts val="0"/>
              </a:spcAft>
              <a:buClr>
                <a:schemeClr val="dk1"/>
              </a:buClr>
              <a:buSzPts val="1100"/>
              <a:buFont typeface="Arial"/>
              <a:buNone/>
            </a:pPr>
            <a:r>
              <a:rPr lang="en" b="1" smtClean="0">
                <a:solidFill>
                  <a:schemeClr val="dk1"/>
                </a:solidFill>
                <a:latin typeface="Roboto Condensed"/>
                <a:ea typeface="Roboto Condensed"/>
                <a:cs typeface="Roboto Condensed"/>
                <a:sym typeface="Roboto Condensed"/>
              </a:rPr>
              <a:t>LARAVEL FRAMEWORK</a:t>
            </a:r>
            <a:endParaRPr b="1">
              <a:solidFill>
                <a:schemeClr val="dk1"/>
              </a:solidFill>
              <a:latin typeface="Roboto Condensed"/>
              <a:ea typeface="Roboto Condensed"/>
              <a:cs typeface="Roboto Condensed"/>
              <a:sym typeface="Roboto Condensed"/>
            </a:endParaRPr>
          </a:p>
          <a:p>
            <a:pPr lvl="0" algn="r">
              <a:spcBef>
                <a:spcPts val="600"/>
              </a:spcBef>
              <a:spcAft>
                <a:spcPts val="600"/>
              </a:spcAft>
            </a:pPr>
            <a:r>
              <a:rPr lang="vi-VN" sz="1300" smtClean="0">
                <a:solidFill>
                  <a:schemeClr val="dk1"/>
                </a:solidFill>
                <a:latin typeface="Roboto Condensed"/>
                <a:ea typeface="Roboto Condensed"/>
                <a:cs typeface="Roboto Condensed"/>
                <a:sym typeface="Roboto Condensed"/>
              </a:rPr>
              <a:t>Là </a:t>
            </a:r>
            <a:r>
              <a:rPr lang="vi-VN" sz="1300">
                <a:solidFill>
                  <a:schemeClr val="dk1"/>
                </a:solidFill>
                <a:latin typeface="Roboto Condensed"/>
                <a:ea typeface="Roboto Condensed"/>
                <a:cs typeface="Roboto Condensed"/>
                <a:sym typeface="Roboto Condensed"/>
              </a:rPr>
              <a:t>một PHP framework, có mã nguồn mở và miễn phí</a:t>
            </a:r>
            <a:r>
              <a:rPr lang="vi-VN" sz="1300" smtClean="0">
                <a:solidFill>
                  <a:schemeClr val="dk1"/>
                </a:solidFill>
                <a:latin typeface="Roboto Condensed"/>
                <a:ea typeface="Roboto Condensed"/>
                <a:cs typeface="Roboto Condensed"/>
                <a:sym typeface="Roboto Condensed"/>
              </a:rPr>
              <a:t>, </a:t>
            </a:r>
            <a:r>
              <a:rPr lang="vi-VN" sz="1300">
                <a:solidFill>
                  <a:schemeClr val="dk1"/>
                </a:solidFill>
                <a:latin typeface="Roboto Condensed"/>
                <a:ea typeface="Roboto Condensed"/>
                <a:cs typeface="Roboto Condensed"/>
                <a:sym typeface="Roboto Condensed"/>
              </a:rPr>
              <a:t>nhằm hỗ trợ phát triển các phần mềm, ứng dụng, theo kiến trúc </a:t>
            </a:r>
            <a:r>
              <a:rPr lang="vi-VN" sz="1300" smtClean="0">
                <a:solidFill>
                  <a:schemeClr val="dk1"/>
                </a:solidFill>
                <a:latin typeface="Roboto Condensed"/>
                <a:ea typeface="Roboto Condensed"/>
                <a:cs typeface="Roboto Condensed"/>
                <a:sym typeface="Roboto Condensed"/>
              </a:rPr>
              <a:t>MVC</a:t>
            </a:r>
            <a:r>
              <a:rPr lang="en-US" sz="1300" smtClean="0">
                <a:solidFill>
                  <a:schemeClr val="dk1"/>
                </a:solidFill>
                <a:latin typeface="Roboto Condensed"/>
                <a:ea typeface="Roboto Condensed"/>
                <a:cs typeface="Roboto Condensed"/>
                <a:sym typeface="Roboto Condensed"/>
              </a:rPr>
              <a:t>.</a:t>
            </a:r>
            <a:endParaRPr sz="1300">
              <a:solidFill>
                <a:schemeClr val="dk1"/>
              </a:solidFill>
              <a:latin typeface="Roboto Condensed"/>
              <a:ea typeface="Roboto Condensed"/>
              <a:cs typeface="Roboto Condensed"/>
              <a:sym typeface="Roboto Condensed"/>
            </a:endParaRPr>
          </a:p>
        </p:txBody>
      </p:sp>
      <p:sp>
        <p:nvSpPr>
          <p:cNvPr id="19" name="Google Shape;652;p40"/>
          <p:cNvSpPr/>
          <p:nvPr/>
        </p:nvSpPr>
        <p:spPr>
          <a:xfrm>
            <a:off x="874500" y="2957597"/>
            <a:ext cx="3630600" cy="1367700"/>
          </a:xfrm>
          <a:prstGeom prst="rect">
            <a:avLst/>
          </a:prstGeom>
          <a:solidFill>
            <a:schemeClr val="lt2"/>
          </a:solidFill>
          <a:ln>
            <a:noFill/>
          </a:ln>
        </p:spPr>
        <p:txBody>
          <a:bodyPr spcFirstLastPara="1" wrap="square" lIns="91425" tIns="91425" rIns="1371600" bIns="91425" anchor="b" anchorCtr="0">
            <a:noAutofit/>
          </a:bodyPr>
          <a:lstStyle/>
          <a:p>
            <a:pPr lvl="0">
              <a:spcBef>
                <a:spcPts val="600"/>
              </a:spcBef>
              <a:buClr>
                <a:schemeClr val="dk1"/>
              </a:buClr>
              <a:buSzPts val="1100"/>
            </a:pPr>
            <a:r>
              <a:rPr lang="en-US" sz="1300" smtClean="0">
                <a:solidFill>
                  <a:schemeClr val="dk1"/>
                </a:solidFill>
                <a:latin typeface="Roboto Condensed"/>
                <a:ea typeface="Roboto Condensed"/>
                <a:cs typeface="Roboto Condensed"/>
                <a:sym typeface="Roboto Condensed"/>
              </a:rPr>
              <a:t>Là </a:t>
            </a:r>
            <a:r>
              <a:rPr lang="en-US" sz="1300">
                <a:solidFill>
                  <a:schemeClr val="dk1"/>
                </a:solidFill>
                <a:latin typeface="Roboto Condensed"/>
                <a:ea typeface="Roboto Condensed"/>
                <a:cs typeface="Roboto Condensed"/>
                <a:sym typeface="Roboto Condensed"/>
              </a:rPr>
              <a:t>một phần mềm lập trình với đầy đủ tính năng để chỉnh sửa các tệp cục bộ hoặc đoạn code</a:t>
            </a:r>
            <a:r>
              <a:rPr lang="en-US" sz="1300" smtClean="0">
                <a:solidFill>
                  <a:schemeClr val="dk1"/>
                </a:solidFill>
                <a:latin typeface="Roboto Condensed"/>
                <a:ea typeface="Roboto Condensed"/>
                <a:cs typeface="Roboto Condensed"/>
                <a:sym typeface="Roboto Condensed"/>
              </a:rPr>
              <a:t>.</a:t>
            </a:r>
          </a:p>
          <a:p>
            <a:pPr lvl="0">
              <a:spcBef>
                <a:spcPts val="600"/>
              </a:spcBef>
              <a:buClr>
                <a:schemeClr val="dk1"/>
              </a:buClr>
              <a:buSzPts val="1100"/>
            </a:pPr>
            <a:endParaRPr sz="1300">
              <a:solidFill>
                <a:schemeClr val="dk1"/>
              </a:solidFill>
              <a:latin typeface="Roboto Condensed"/>
              <a:ea typeface="Roboto Condensed"/>
              <a:cs typeface="Roboto Condensed"/>
              <a:sym typeface="Roboto Condensed"/>
            </a:endParaRPr>
          </a:p>
          <a:p>
            <a:pPr marL="0" lvl="0" indent="0" algn="l" rtl="0">
              <a:spcBef>
                <a:spcPts val="600"/>
              </a:spcBef>
              <a:spcAft>
                <a:spcPts val="600"/>
              </a:spcAft>
              <a:buClr>
                <a:schemeClr val="dk1"/>
              </a:buClr>
              <a:buSzPts val="1100"/>
              <a:buFont typeface="Arial"/>
              <a:buNone/>
            </a:pPr>
            <a:r>
              <a:rPr lang="en" b="1" smtClean="0">
                <a:solidFill>
                  <a:schemeClr val="dk1"/>
                </a:solidFill>
                <a:latin typeface="Roboto Condensed"/>
                <a:ea typeface="Roboto Condensed"/>
                <a:cs typeface="Roboto Condensed"/>
                <a:sym typeface="Roboto Condensed"/>
              </a:rPr>
              <a:t>SUBLIME TEXT</a:t>
            </a:r>
            <a:endParaRPr>
              <a:solidFill>
                <a:schemeClr val="dk1"/>
              </a:solidFill>
              <a:latin typeface="Roboto Condensed"/>
              <a:ea typeface="Roboto Condensed"/>
              <a:cs typeface="Roboto Condensed"/>
              <a:sym typeface="Roboto Condensed"/>
            </a:endParaRPr>
          </a:p>
        </p:txBody>
      </p:sp>
      <p:sp>
        <p:nvSpPr>
          <p:cNvPr id="20" name="Google Shape;653;p40"/>
          <p:cNvSpPr/>
          <p:nvPr/>
        </p:nvSpPr>
        <p:spPr>
          <a:xfrm>
            <a:off x="4655165" y="2957597"/>
            <a:ext cx="3630600" cy="1367700"/>
          </a:xfrm>
          <a:prstGeom prst="rect">
            <a:avLst/>
          </a:prstGeom>
          <a:solidFill>
            <a:schemeClr val="lt2"/>
          </a:solidFill>
          <a:ln>
            <a:noFill/>
          </a:ln>
        </p:spPr>
        <p:txBody>
          <a:bodyPr spcFirstLastPara="1" wrap="square" lIns="1371600" tIns="91425" rIns="91425" bIns="91425" anchor="b" anchorCtr="0">
            <a:noAutofit/>
          </a:bodyPr>
          <a:lstStyle/>
          <a:p>
            <a:pPr lvl="0" algn="r">
              <a:buClr>
                <a:schemeClr val="dk1"/>
              </a:buClr>
              <a:buSzPts val="1100"/>
            </a:pPr>
            <a:r>
              <a:rPr lang="en-US" sz="1300">
                <a:solidFill>
                  <a:schemeClr val="dk1"/>
                </a:solidFill>
                <a:latin typeface="Roboto Condensed"/>
                <a:ea typeface="Roboto Condensed"/>
                <a:cs typeface="Roboto Condensed"/>
                <a:sym typeface="Roboto Condensed"/>
              </a:rPr>
              <a:t>L</a:t>
            </a:r>
            <a:r>
              <a:rPr lang="vi-VN" sz="1300" smtClean="0">
                <a:solidFill>
                  <a:schemeClr val="dk1"/>
                </a:solidFill>
                <a:latin typeface="Roboto Condensed"/>
                <a:ea typeface="Roboto Condensed"/>
                <a:cs typeface="Roboto Condensed"/>
                <a:sym typeface="Roboto Condensed"/>
              </a:rPr>
              <a:t>à </a:t>
            </a:r>
            <a:r>
              <a:rPr lang="vi-VN" sz="1300">
                <a:solidFill>
                  <a:schemeClr val="dk1"/>
                </a:solidFill>
                <a:latin typeface="Roboto Condensed"/>
                <a:ea typeface="Roboto Condensed"/>
                <a:cs typeface="Roboto Condensed"/>
                <a:sym typeface="Roboto Condensed"/>
              </a:rPr>
              <a:t>chương trình tạo máy chủ Web được tích hợp sẵn Apache, PHP, </a:t>
            </a:r>
            <a:r>
              <a:rPr lang="vi-VN" sz="1300" smtClean="0">
                <a:solidFill>
                  <a:schemeClr val="dk1"/>
                </a:solidFill>
                <a:latin typeface="Roboto Condensed"/>
                <a:ea typeface="Roboto Condensed"/>
                <a:cs typeface="Roboto Condensed"/>
                <a:sym typeface="Roboto Condensed"/>
              </a:rPr>
              <a:t>MySQL,</a:t>
            </a:r>
            <a:r>
              <a:rPr lang="en-US" sz="1300" smtClean="0">
                <a:solidFill>
                  <a:schemeClr val="dk1"/>
                </a:solidFill>
                <a:latin typeface="Roboto Condensed"/>
                <a:ea typeface="Roboto Condensed"/>
                <a:cs typeface="Roboto Condensed"/>
                <a:sym typeface="Roboto Condensed"/>
              </a:rPr>
              <a:t>… </a:t>
            </a:r>
            <a:r>
              <a:rPr lang="vi-VN" sz="1300" smtClean="0">
                <a:solidFill>
                  <a:schemeClr val="dk1"/>
                </a:solidFill>
                <a:latin typeface="Roboto Condensed"/>
                <a:ea typeface="Roboto Condensed"/>
                <a:cs typeface="Roboto Condensed"/>
                <a:sym typeface="Roboto Condensed"/>
              </a:rPr>
              <a:t>và </a:t>
            </a:r>
            <a:r>
              <a:rPr lang="vi-VN" sz="1300">
                <a:solidFill>
                  <a:schemeClr val="dk1"/>
                </a:solidFill>
                <a:latin typeface="Roboto Condensed"/>
                <a:ea typeface="Roboto Condensed"/>
                <a:cs typeface="Roboto Condensed"/>
                <a:sym typeface="Roboto Condensed"/>
              </a:rPr>
              <a:t>các công </a:t>
            </a:r>
            <a:r>
              <a:rPr lang="vi-VN" sz="1300" smtClean="0">
                <a:solidFill>
                  <a:schemeClr val="dk1"/>
                </a:solidFill>
                <a:latin typeface="Roboto Condensed"/>
                <a:ea typeface="Roboto Condensed"/>
                <a:cs typeface="Roboto Condensed"/>
                <a:sym typeface="Roboto Condensed"/>
              </a:rPr>
              <a:t>cụ</a:t>
            </a:r>
            <a:r>
              <a:rPr lang="en-US" sz="1300" smtClean="0">
                <a:solidFill>
                  <a:schemeClr val="dk1"/>
                </a:solidFill>
                <a:latin typeface="Roboto Condensed"/>
                <a:ea typeface="Roboto Condensed"/>
                <a:cs typeface="Roboto Condensed"/>
                <a:sym typeface="Roboto Condensed"/>
              </a:rPr>
              <a:t> </a:t>
            </a:r>
            <a:r>
              <a:rPr lang="vi-VN" sz="1300" smtClean="0">
                <a:solidFill>
                  <a:schemeClr val="dk1"/>
                </a:solidFill>
                <a:latin typeface="Roboto Condensed"/>
                <a:ea typeface="Roboto Condensed"/>
                <a:cs typeface="Roboto Condensed"/>
                <a:sym typeface="Roboto Condensed"/>
              </a:rPr>
              <a:t>như phpMyAdmin</a:t>
            </a:r>
            <a:r>
              <a:rPr lang="en-US" sz="1300" smtClean="0">
                <a:solidFill>
                  <a:schemeClr val="dk1"/>
                </a:solidFill>
                <a:latin typeface="Roboto Condensed"/>
                <a:ea typeface="Roboto Condensed"/>
                <a:cs typeface="Roboto Condensed"/>
                <a:sym typeface="Roboto Condensed"/>
              </a:rPr>
              <a:t>.</a:t>
            </a:r>
          </a:p>
          <a:p>
            <a:pPr lvl="0" algn="r">
              <a:buClr>
                <a:schemeClr val="dk1"/>
              </a:buClr>
              <a:buSzPts val="1100"/>
            </a:pPr>
            <a:endParaRPr lang="en-US" sz="1300" smtClean="0">
              <a:solidFill>
                <a:schemeClr val="dk1"/>
              </a:solidFill>
              <a:latin typeface="Roboto Condensed"/>
              <a:ea typeface="Roboto Condensed"/>
              <a:cs typeface="Roboto Condensed"/>
              <a:sym typeface="Roboto Condensed"/>
            </a:endParaRPr>
          </a:p>
          <a:p>
            <a:pPr lvl="0" algn="r">
              <a:buClr>
                <a:schemeClr val="dk1"/>
              </a:buClr>
              <a:buSzPts val="1100"/>
            </a:pPr>
            <a:r>
              <a:rPr lang="en" b="1" smtClean="0">
                <a:solidFill>
                  <a:schemeClr val="dk1"/>
                </a:solidFill>
                <a:latin typeface="Roboto Condensed"/>
                <a:ea typeface="Roboto Condensed"/>
                <a:cs typeface="Roboto Condensed"/>
                <a:sym typeface="Roboto Condensed"/>
              </a:rPr>
              <a:t>WEB SERVER - XAMPP</a:t>
            </a:r>
            <a:endParaRPr>
              <a:solidFill>
                <a:schemeClr val="dk1"/>
              </a:solidFill>
              <a:latin typeface="Roboto Condensed"/>
              <a:ea typeface="Roboto Condensed"/>
              <a:cs typeface="Roboto Condensed"/>
              <a:sym typeface="Roboto Condensed"/>
            </a:endParaRPr>
          </a:p>
        </p:txBody>
      </p:sp>
      <p:sp>
        <p:nvSpPr>
          <p:cNvPr id="21" name="Google Shape;654;p40"/>
          <p:cNvSpPr/>
          <p:nvPr/>
        </p:nvSpPr>
        <p:spPr>
          <a:xfrm>
            <a:off x="3204302" y="1502370"/>
            <a:ext cx="2601596" cy="2601596"/>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55;p40"/>
          <p:cNvSpPr/>
          <p:nvPr/>
        </p:nvSpPr>
        <p:spPr>
          <a:xfrm rot="5400000">
            <a:off x="3373741" y="1494831"/>
            <a:ext cx="2586655" cy="2595388"/>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56;p40"/>
          <p:cNvSpPr/>
          <p:nvPr/>
        </p:nvSpPr>
        <p:spPr>
          <a:xfrm rot="10800000">
            <a:off x="3387052" y="1687117"/>
            <a:ext cx="2568909" cy="256692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57;p40"/>
          <p:cNvSpPr/>
          <p:nvPr/>
        </p:nvSpPr>
        <p:spPr>
          <a:xfrm rot="16200000">
            <a:off x="3205929" y="1674779"/>
            <a:ext cx="2569297" cy="2582875"/>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16438" t="23091" r="23126" b="26890"/>
          <a:stretch/>
        </p:blipFill>
        <p:spPr>
          <a:xfrm>
            <a:off x="3258003" y="2123675"/>
            <a:ext cx="1247097" cy="57221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r="10407"/>
          <a:stretch/>
        </p:blipFill>
        <p:spPr>
          <a:xfrm>
            <a:off x="4505100" y="2123675"/>
            <a:ext cx="1392117" cy="572687"/>
          </a:xfrm>
          <a:prstGeom prst="rect">
            <a:avLst/>
          </a:prstGeom>
        </p:spPr>
      </p:pic>
      <p:pic>
        <p:nvPicPr>
          <p:cNvPr id="7" name="Picture 6"/>
          <p:cNvPicPr>
            <a:picLocks noChangeAspect="1"/>
          </p:cNvPicPr>
          <p:nvPr/>
        </p:nvPicPr>
        <p:blipFill rotWithShape="1">
          <a:blip r:embed="rId6">
            <a:extLst>
              <a:ext uri="{28A0092B-C50C-407E-A947-70E740481C1C}">
                <a14:useLocalDpi xmlns:a14="http://schemas.microsoft.com/office/drawing/2010/main" val="0"/>
              </a:ext>
            </a:extLst>
          </a:blip>
          <a:srcRect l="16979" r="17251"/>
          <a:stretch/>
        </p:blipFill>
        <p:spPr>
          <a:xfrm>
            <a:off x="3674863" y="3015895"/>
            <a:ext cx="519391" cy="526479"/>
          </a:xfrm>
          <a:prstGeom prst="rect">
            <a:avLst/>
          </a:prstGeom>
        </p:spPr>
      </p:pic>
      <p:pic>
        <p:nvPicPr>
          <p:cNvPr id="8" name="Picture 7"/>
          <p:cNvPicPr>
            <a:picLocks noChangeAspect="1"/>
          </p:cNvPicPr>
          <p:nvPr/>
        </p:nvPicPr>
        <p:blipFill rotWithShape="1">
          <a:blip r:embed="rId7">
            <a:extLst>
              <a:ext uri="{28A0092B-C50C-407E-A947-70E740481C1C}">
                <a14:useLocalDpi xmlns:a14="http://schemas.microsoft.com/office/drawing/2010/main" val="0"/>
              </a:ext>
            </a:extLst>
          </a:blip>
          <a:srcRect t="21683" b="28985"/>
          <a:stretch/>
        </p:blipFill>
        <p:spPr>
          <a:xfrm>
            <a:off x="4648955" y="3106714"/>
            <a:ext cx="1248262" cy="3448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6"/>
          <p:cNvSpPr txBox="1">
            <a:spLocks noGrp="1"/>
          </p:cNvSpPr>
          <p:nvPr>
            <p:ph type="ctrTitle"/>
          </p:nvPr>
        </p:nvSpPr>
        <p:spPr>
          <a:xfrm>
            <a:off x="384011" y="3054626"/>
            <a:ext cx="5181902" cy="7553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MÔ HÌNH &amp; GIẢI PHÁP DỮ LIỆU</a:t>
            </a:r>
            <a:endParaRPr/>
          </a:p>
        </p:txBody>
      </p:sp>
      <p:sp>
        <p:nvSpPr>
          <p:cNvPr id="558" name="Google Shape;558;p36"/>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0" b="1">
                <a:solidFill>
                  <a:srgbClr val="3F5378"/>
                </a:solidFill>
                <a:latin typeface="Roboto Condensed"/>
                <a:ea typeface="Roboto Condensed"/>
                <a:cs typeface="Roboto Condensed"/>
                <a:sym typeface="Roboto Condensed"/>
              </a:rPr>
              <a:t>3</a:t>
            </a:r>
            <a:endParaRPr sz="3000" b="1">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739269030"/>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263248"/>
      </a:dk1>
      <a:lt1>
        <a:srgbClr val="FFFFFF"/>
      </a:lt1>
      <a:dk2>
        <a:srgbClr val="434343"/>
      </a:dk2>
      <a:lt2>
        <a:srgbClr val="E0E4E9"/>
      </a:lt2>
      <a:accent1>
        <a:srgbClr val="3F5378"/>
      </a:accent1>
      <a:accent2>
        <a:srgbClr val="263248"/>
      </a:accent2>
      <a:accent3>
        <a:srgbClr val="92A8C8"/>
      </a:accent3>
      <a:accent4>
        <a:srgbClr val="C7D3E6"/>
      </a:accent4>
      <a:accent5>
        <a:srgbClr val="FF9800"/>
      </a:accent5>
      <a:accent6>
        <a:srgbClr val="D26F00"/>
      </a:accent6>
      <a:hlink>
        <a:srgbClr val="3F537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713</Words>
  <Application>Microsoft Office PowerPoint</Application>
  <PresentationFormat>On-screen Show (16:9)</PresentationFormat>
  <Paragraphs>109</Paragraphs>
  <Slides>26</Slides>
  <Notes>23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26</vt:i4>
      </vt:variant>
    </vt:vector>
  </HeadingPairs>
  <TitlesOfParts>
    <vt:vector size="38" baseType="lpstr">
      <vt:lpstr>Gill Sans MT</vt:lpstr>
      <vt:lpstr>Roboto Condensed Light</vt:lpstr>
      <vt:lpstr>Calibri</vt:lpstr>
      <vt:lpstr>Roboto Condensed</vt:lpstr>
      <vt:lpstr>Wingdings</vt:lpstr>
      <vt:lpstr>Times New Roman</vt:lpstr>
      <vt:lpstr>Arial</vt:lpstr>
      <vt:lpstr>Wingdings 2</vt:lpstr>
      <vt:lpstr>Arvo</vt:lpstr>
      <vt:lpstr>Oswald</vt:lpstr>
      <vt:lpstr>Salerio template</vt:lpstr>
      <vt:lpstr>Dividend</vt:lpstr>
      <vt:lpstr>WEBSITE THƯƠNG MẠI ĐIỆN TỬ - HKT GYM STORE</vt:lpstr>
      <vt:lpstr>PowerPoint Presentation</vt:lpstr>
      <vt:lpstr>NỘI DUNG</vt:lpstr>
      <vt:lpstr>GIỚI THIỆU ĐỀ TÀI &amp; LÝ DO CHỌN ĐỀ TÀI</vt:lpstr>
      <vt:lpstr>1. GIỚI THIỆU ĐỀ TÀI &amp; LÝ DO CHỌN ĐỀ TÀI</vt:lpstr>
      <vt:lpstr>1. GIỚI THIỆU ĐỀ TÀI &amp; LÝ DO CHỌN ĐỀ TÀI</vt:lpstr>
      <vt:lpstr>CƠ SỞ LÝ THUYẾT</vt:lpstr>
      <vt:lpstr>2. CƠ SỞ LÝ THUYẾT</vt:lpstr>
      <vt:lpstr>MÔ HÌNH &amp; GIẢI PHÁP DỮ LIỆU</vt:lpstr>
      <vt:lpstr>3. MÔ HÌNH &amp; GIẢI PHÁP DỮ LIỆU</vt:lpstr>
      <vt:lpstr>3. MÔ HÌNH &amp; GIẢI PHÁP DỮ LIỆU</vt:lpstr>
      <vt:lpstr>3. MÔ HÌNH &amp; GIẢI PHÁP DỮ LIỆU</vt:lpstr>
      <vt:lpstr>3. MÔ HÌNH &amp; GIẢI PHÁP DỮ LIỆU</vt:lpstr>
      <vt:lpstr>3. MÔ HÌNH &amp; GIẢI PHÁP DỮ LIỆU</vt:lpstr>
      <vt:lpstr>KẾT QUẢ THỰC NGHIỆM</vt:lpstr>
      <vt:lpstr>4. KẾT QUẢ THỰC NGHIỆM</vt:lpstr>
      <vt:lpstr>4. KẾT QUẢ THỰC NGHIỆM</vt:lpstr>
      <vt:lpstr>4. KẾT QUẢ THỰC NGHIỆM</vt:lpstr>
      <vt:lpstr>4. KẾT QUẢ THỰC NGHIỆM</vt:lpstr>
      <vt:lpstr>4. KẾT QUẢ THỰC NGHIỆM</vt:lpstr>
      <vt:lpstr>4. KẾT QUẢ THỰC NGHIỆM</vt:lpstr>
      <vt:lpstr>KẾT LUẬN</vt:lpstr>
      <vt:lpstr>PowerPoint Presentation</vt:lpstr>
      <vt:lpstr>PowerPoint Presentation</vt:lpstr>
      <vt:lpstr>DEMO</vt:lpstr>
      <vt:lpstr>Cảm ơn thầy và các bạn đã lắng nghe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WEBSITE THƯƠNG MẠI ĐIỆN TỬ - HKT GYM STORE</dc:title>
  <cp:lastModifiedBy>khai nguyen</cp:lastModifiedBy>
  <cp:revision>43</cp:revision>
  <dcterms:modified xsi:type="dcterms:W3CDTF">2021-12-15T12:36:56Z</dcterms:modified>
</cp:coreProperties>
</file>